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73" r:id="rId16"/>
    <p:sldId id="274" r:id="rId17"/>
    <p:sldId id="269" r:id="rId18"/>
    <p:sldId id="270" r:id="rId19"/>
    <p:sldId id="271"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94660"/>
  </p:normalViewPr>
  <p:slideViewPr>
    <p:cSldViewPr snapToGrid="0">
      <p:cViewPr varScale="1">
        <p:scale>
          <a:sx n="70" d="100"/>
          <a:sy n="70" d="100"/>
        </p:scale>
        <p:origin x="7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57EEB9-3461-4C3F-9D50-114C96087600}"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6C354-063E-4501-A66E-F6039A628CEF}" type="slidenum">
              <a:rPr lang="en-US" smtClean="0"/>
              <a:t>‹#›</a:t>
            </a:fld>
            <a:endParaRPr lang="en-US"/>
          </a:p>
        </p:txBody>
      </p:sp>
    </p:spTree>
    <p:extLst>
      <p:ext uri="{BB962C8B-B14F-4D97-AF65-F5344CB8AC3E}">
        <p14:creationId xmlns:p14="http://schemas.microsoft.com/office/powerpoint/2010/main" val="149802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57EEB9-3461-4C3F-9D50-114C96087600}"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6C354-063E-4501-A66E-F6039A628CEF}" type="slidenum">
              <a:rPr lang="en-US" smtClean="0"/>
              <a:t>‹#›</a:t>
            </a:fld>
            <a:endParaRPr lang="en-US"/>
          </a:p>
        </p:txBody>
      </p:sp>
    </p:spTree>
    <p:extLst>
      <p:ext uri="{BB962C8B-B14F-4D97-AF65-F5344CB8AC3E}">
        <p14:creationId xmlns:p14="http://schemas.microsoft.com/office/powerpoint/2010/main" val="4262239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57EEB9-3461-4C3F-9D50-114C96087600}"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6C354-063E-4501-A66E-F6039A628CEF}" type="slidenum">
              <a:rPr lang="en-US" smtClean="0"/>
              <a:t>‹#›</a:t>
            </a:fld>
            <a:endParaRPr lang="en-US"/>
          </a:p>
        </p:txBody>
      </p:sp>
    </p:spTree>
    <p:extLst>
      <p:ext uri="{BB962C8B-B14F-4D97-AF65-F5344CB8AC3E}">
        <p14:creationId xmlns:p14="http://schemas.microsoft.com/office/powerpoint/2010/main" val="12435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57EEB9-3461-4C3F-9D50-114C96087600}"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6C354-063E-4501-A66E-F6039A628CEF}" type="slidenum">
              <a:rPr lang="en-US" smtClean="0"/>
              <a:t>‹#›</a:t>
            </a:fld>
            <a:endParaRPr lang="en-US"/>
          </a:p>
        </p:txBody>
      </p:sp>
    </p:spTree>
    <p:extLst>
      <p:ext uri="{BB962C8B-B14F-4D97-AF65-F5344CB8AC3E}">
        <p14:creationId xmlns:p14="http://schemas.microsoft.com/office/powerpoint/2010/main" val="3620794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57EEB9-3461-4C3F-9D50-114C96087600}"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6C354-063E-4501-A66E-F6039A628CEF}" type="slidenum">
              <a:rPr lang="en-US" smtClean="0"/>
              <a:t>‹#›</a:t>
            </a:fld>
            <a:endParaRPr lang="en-US"/>
          </a:p>
        </p:txBody>
      </p:sp>
    </p:spTree>
    <p:extLst>
      <p:ext uri="{BB962C8B-B14F-4D97-AF65-F5344CB8AC3E}">
        <p14:creationId xmlns:p14="http://schemas.microsoft.com/office/powerpoint/2010/main" val="3362109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57EEB9-3461-4C3F-9D50-114C96087600}"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6C354-063E-4501-A66E-F6039A628CEF}" type="slidenum">
              <a:rPr lang="en-US" smtClean="0"/>
              <a:t>‹#›</a:t>
            </a:fld>
            <a:endParaRPr lang="en-US"/>
          </a:p>
        </p:txBody>
      </p:sp>
    </p:spTree>
    <p:extLst>
      <p:ext uri="{BB962C8B-B14F-4D97-AF65-F5344CB8AC3E}">
        <p14:creationId xmlns:p14="http://schemas.microsoft.com/office/powerpoint/2010/main" val="1724040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57EEB9-3461-4C3F-9D50-114C96087600}"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D6C354-063E-4501-A66E-F6039A628CEF}" type="slidenum">
              <a:rPr lang="en-US" smtClean="0"/>
              <a:t>‹#›</a:t>
            </a:fld>
            <a:endParaRPr lang="en-US"/>
          </a:p>
        </p:txBody>
      </p:sp>
    </p:spTree>
    <p:extLst>
      <p:ext uri="{BB962C8B-B14F-4D97-AF65-F5344CB8AC3E}">
        <p14:creationId xmlns:p14="http://schemas.microsoft.com/office/powerpoint/2010/main" val="298136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57EEB9-3461-4C3F-9D50-114C96087600}"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D6C354-063E-4501-A66E-F6039A628CEF}" type="slidenum">
              <a:rPr lang="en-US" smtClean="0"/>
              <a:t>‹#›</a:t>
            </a:fld>
            <a:endParaRPr lang="en-US"/>
          </a:p>
        </p:txBody>
      </p:sp>
    </p:spTree>
    <p:extLst>
      <p:ext uri="{BB962C8B-B14F-4D97-AF65-F5344CB8AC3E}">
        <p14:creationId xmlns:p14="http://schemas.microsoft.com/office/powerpoint/2010/main" val="311935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57EEB9-3461-4C3F-9D50-114C96087600}"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D6C354-063E-4501-A66E-F6039A628CEF}" type="slidenum">
              <a:rPr lang="en-US" smtClean="0"/>
              <a:t>‹#›</a:t>
            </a:fld>
            <a:endParaRPr lang="en-US"/>
          </a:p>
        </p:txBody>
      </p:sp>
    </p:spTree>
    <p:extLst>
      <p:ext uri="{BB962C8B-B14F-4D97-AF65-F5344CB8AC3E}">
        <p14:creationId xmlns:p14="http://schemas.microsoft.com/office/powerpoint/2010/main" val="1597609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57EEB9-3461-4C3F-9D50-114C96087600}"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6C354-063E-4501-A66E-F6039A628CEF}" type="slidenum">
              <a:rPr lang="en-US" smtClean="0"/>
              <a:t>‹#›</a:t>
            </a:fld>
            <a:endParaRPr lang="en-US"/>
          </a:p>
        </p:txBody>
      </p:sp>
    </p:spTree>
    <p:extLst>
      <p:ext uri="{BB962C8B-B14F-4D97-AF65-F5344CB8AC3E}">
        <p14:creationId xmlns:p14="http://schemas.microsoft.com/office/powerpoint/2010/main" val="2903118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57EEB9-3461-4C3F-9D50-114C96087600}"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6C354-063E-4501-A66E-F6039A628CEF}" type="slidenum">
              <a:rPr lang="en-US" smtClean="0"/>
              <a:t>‹#›</a:t>
            </a:fld>
            <a:endParaRPr lang="en-US"/>
          </a:p>
        </p:txBody>
      </p:sp>
    </p:spTree>
    <p:extLst>
      <p:ext uri="{BB962C8B-B14F-4D97-AF65-F5344CB8AC3E}">
        <p14:creationId xmlns:p14="http://schemas.microsoft.com/office/powerpoint/2010/main" val="784229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57EEB9-3461-4C3F-9D50-114C96087600}" type="datetimeFigureOut">
              <a:rPr lang="en-US" smtClean="0"/>
              <a:t>4/14/2020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6C354-063E-4501-A66E-F6039A628CEF}" type="slidenum">
              <a:rPr lang="en-US" smtClean="0"/>
              <a:t>‹#›</a:t>
            </a:fld>
            <a:endParaRPr lang="en-US"/>
          </a:p>
        </p:txBody>
      </p:sp>
    </p:spTree>
    <p:extLst>
      <p:ext uri="{BB962C8B-B14F-4D97-AF65-F5344CB8AC3E}">
        <p14:creationId xmlns:p14="http://schemas.microsoft.com/office/powerpoint/2010/main" val="3640718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n.wikipedia.org/wiki/Dot_blo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ambria" panose="02040503050406030204" pitchFamily="18" charset="0"/>
              </a:rPr>
              <a:t>Monoclonal Antibodies </a:t>
            </a:r>
            <a:endParaRPr lang="en-US" dirty="0">
              <a:latin typeface="Cambria" panose="02040503050406030204" pitchFamily="18" charset="0"/>
            </a:endParaRPr>
          </a:p>
        </p:txBody>
      </p:sp>
    </p:spTree>
    <p:extLst>
      <p:ext uri="{BB962C8B-B14F-4D97-AF65-F5344CB8AC3E}">
        <p14:creationId xmlns:p14="http://schemas.microsoft.com/office/powerpoint/2010/main" val="42304473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9558"/>
            <a:ext cx="10515600" cy="5950424"/>
          </a:xfrm>
        </p:spPr>
        <p:txBody>
          <a:bodyPr>
            <a:normAutofit/>
          </a:bodyPr>
          <a:lstStyle/>
          <a:p>
            <a:pPr algn="just">
              <a:lnSpc>
                <a:spcPct val="150000"/>
              </a:lnSpc>
            </a:pPr>
            <a:endParaRPr lang="en-US" dirty="0" smtClean="0">
              <a:latin typeface="Cambria" panose="02040503050406030204" pitchFamily="18" charset="0"/>
            </a:endParaRPr>
          </a:p>
          <a:p>
            <a:pPr marL="0" indent="0" algn="just">
              <a:lnSpc>
                <a:spcPct val="150000"/>
              </a:lnSpc>
              <a:buNone/>
            </a:pPr>
            <a:r>
              <a:rPr lang="en-US" dirty="0" smtClean="0">
                <a:latin typeface="Cambria" panose="02040503050406030204" pitchFamily="18" charset="0"/>
              </a:rPr>
              <a:t>Monoclonal </a:t>
            </a:r>
            <a:r>
              <a:rPr lang="en-US" dirty="0">
                <a:latin typeface="Cambria" panose="02040503050406030204" pitchFamily="18" charset="0"/>
              </a:rPr>
              <a:t>antibodies are typically made by cell culture that involves fusing myeloma cells with the spleen cells from a mouse that has been immunized with the desired antigen. However, recent advances have allowed the use of rabbit B-cells to form </a:t>
            </a:r>
            <a:r>
              <a:rPr lang="en-US" dirty="0" smtClean="0">
                <a:latin typeface="Cambria" panose="02040503050406030204" pitchFamily="18" charset="0"/>
              </a:rPr>
              <a:t>a rabbit </a:t>
            </a:r>
            <a:r>
              <a:rPr lang="en-US" dirty="0" err="1" smtClean="0">
                <a:latin typeface="Cambria" panose="02040503050406030204" pitchFamily="18" charset="0"/>
              </a:rPr>
              <a:t>hybrodoma</a:t>
            </a:r>
            <a:r>
              <a:rPr lang="en-US" dirty="0" smtClean="0">
                <a:latin typeface="Cambria" panose="02040503050406030204" pitchFamily="18" charset="0"/>
              </a:rPr>
              <a:t>. </a:t>
            </a:r>
            <a:r>
              <a:rPr lang="en-US" dirty="0">
                <a:latin typeface="Cambria" panose="02040503050406030204" pitchFamily="18" charset="0"/>
              </a:rPr>
              <a:t>Polyethylene glycol is used to fuse adjacent plasma membranes, but the success rate is low so a selective medium in which only fused cells can grow is used.</a:t>
            </a:r>
          </a:p>
        </p:txBody>
      </p:sp>
    </p:spTree>
    <p:extLst>
      <p:ext uri="{BB962C8B-B14F-4D97-AF65-F5344CB8AC3E}">
        <p14:creationId xmlns:p14="http://schemas.microsoft.com/office/powerpoint/2010/main" val="3823877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5785"/>
            <a:ext cx="10515600" cy="5781178"/>
          </a:xfrm>
        </p:spPr>
        <p:txBody>
          <a:bodyPr>
            <a:normAutofit lnSpcReduction="10000"/>
          </a:bodyPr>
          <a:lstStyle/>
          <a:p>
            <a:pPr marL="0" indent="0" algn="just">
              <a:lnSpc>
                <a:spcPct val="150000"/>
              </a:lnSpc>
              <a:buNone/>
            </a:pPr>
            <a:r>
              <a:rPr lang="en-US" dirty="0">
                <a:latin typeface="Cambria" panose="02040503050406030204" pitchFamily="18" charset="0"/>
              </a:rPr>
              <a:t>This is possible because myeloma cells have lost the ability to synthesize hypoxanthine-guanine-</a:t>
            </a:r>
            <a:r>
              <a:rPr lang="en-US" dirty="0" err="1">
                <a:latin typeface="Cambria" panose="02040503050406030204" pitchFamily="18" charset="0"/>
              </a:rPr>
              <a:t>phosphoribosyl</a:t>
            </a:r>
            <a:r>
              <a:rPr lang="en-US" dirty="0">
                <a:latin typeface="Cambria" panose="02040503050406030204" pitchFamily="18" charset="0"/>
              </a:rPr>
              <a:t> </a:t>
            </a:r>
            <a:r>
              <a:rPr lang="en-US" dirty="0" err="1">
                <a:latin typeface="Cambria" panose="02040503050406030204" pitchFamily="18" charset="0"/>
              </a:rPr>
              <a:t>transferase</a:t>
            </a:r>
            <a:r>
              <a:rPr lang="en-US" dirty="0">
                <a:latin typeface="Cambria" panose="02040503050406030204" pitchFamily="18" charset="0"/>
              </a:rPr>
              <a:t> (HGPRT), an enzyme necessary for the salvage synthesis of nucleic acids. The absence of HGPRT is not a problem for these cells unless the de novo purine synthesis pathway is also disrupted. By exposing cells to </a:t>
            </a:r>
            <a:r>
              <a:rPr lang="en-US" dirty="0" err="1">
                <a:latin typeface="Cambria" panose="02040503050406030204" pitchFamily="18" charset="0"/>
              </a:rPr>
              <a:t>aminopterin</a:t>
            </a:r>
            <a:r>
              <a:rPr lang="en-US" dirty="0">
                <a:latin typeface="Cambria" panose="02040503050406030204" pitchFamily="18" charset="0"/>
              </a:rPr>
              <a:t> (a folic acid analogue, which inhibits </a:t>
            </a:r>
            <a:r>
              <a:rPr lang="en-US" dirty="0" err="1">
                <a:latin typeface="Cambria" panose="02040503050406030204" pitchFamily="18" charset="0"/>
              </a:rPr>
              <a:t>dihydrofolate</a:t>
            </a:r>
            <a:r>
              <a:rPr lang="en-US" dirty="0">
                <a:latin typeface="Cambria" panose="02040503050406030204" pitchFamily="18" charset="0"/>
              </a:rPr>
              <a:t> </a:t>
            </a:r>
            <a:r>
              <a:rPr lang="en-US" dirty="0" err="1">
                <a:latin typeface="Cambria" panose="02040503050406030204" pitchFamily="18" charset="0"/>
              </a:rPr>
              <a:t>reductase</a:t>
            </a:r>
            <a:r>
              <a:rPr lang="en-US" dirty="0">
                <a:latin typeface="Cambria" panose="02040503050406030204" pitchFamily="18" charset="0"/>
              </a:rPr>
              <a:t>), they are unable to use the de novo pathway and become fully auxotrophic for nucleic acids, thus requiring supplementation to survive.</a:t>
            </a:r>
          </a:p>
          <a:p>
            <a:endParaRPr lang="en-US" dirty="0"/>
          </a:p>
        </p:txBody>
      </p:sp>
    </p:spTree>
    <p:extLst>
      <p:ext uri="{BB962C8B-B14F-4D97-AF65-F5344CB8AC3E}">
        <p14:creationId xmlns:p14="http://schemas.microsoft.com/office/powerpoint/2010/main" val="2911258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400"/>
            <a:ext cx="10515600" cy="5691116"/>
          </a:xfrm>
        </p:spPr>
        <p:txBody>
          <a:bodyPr>
            <a:normAutofit lnSpcReduction="10000"/>
          </a:bodyPr>
          <a:lstStyle/>
          <a:p>
            <a:pPr marL="0" indent="0" algn="just">
              <a:lnSpc>
                <a:spcPct val="150000"/>
              </a:lnSpc>
              <a:buNone/>
            </a:pPr>
            <a:r>
              <a:rPr lang="en-US" dirty="0">
                <a:latin typeface="Cambria" panose="02040503050406030204" pitchFamily="18" charset="0"/>
              </a:rPr>
              <a:t>The selective culture medium is called HAT medium because it contains hypoxanthine, </a:t>
            </a:r>
            <a:r>
              <a:rPr lang="en-US" dirty="0" err="1">
                <a:latin typeface="Cambria" panose="02040503050406030204" pitchFamily="18" charset="0"/>
              </a:rPr>
              <a:t>aminopterin</a:t>
            </a:r>
            <a:r>
              <a:rPr lang="en-US" dirty="0">
                <a:latin typeface="Cambria" panose="02040503050406030204" pitchFamily="18" charset="0"/>
              </a:rPr>
              <a:t>, and thymidine. This medium is selective for fused </a:t>
            </a:r>
            <a:r>
              <a:rPr lang="en-US" dirty="0" err="1">
                <a:latin typeface="Cambria" panose="02040503050406030204" pitchFamily="18" charset="0"/>
              </a:rPr>
              <a:t>hybridoma</a:t>
            </a:r>
            <a:r>
              <a:rPr lang="en-US" dirty="0">
                <a:latin typeface="Cambria" panose="02040503050406030204" pitchFamily="18" charset="0"/>
              </a:rPr>
              <a:t> cells. Unfused myeloma cells cannot grow because they lack HGPRT, and thus cannot replicate their DNA. Unfused spleen cells cannot grow indefinitely because of their limited life span. Only fused hybrid cells, referred to as </a:t>
            </a:r>
            <a:r>
              <a:rPr lang="en-US" dirty="0" err="1">
                <a:latin typeface="Cambria" panose="02040503050406030204" pitchFamily="18" charset="0"/>
              </a:rPr>
              <a:t>hybridomas</a:t>
            </a:r>
            <a:r>
              <a:rPr lang="en-US" dirty="0">
                <a:latin typeface="Cambria" panose="02040503050406030204" pitchFamily="18" charset="0"/>
              </a:rPr>
              <a:t>, can grow indefinitely in the media because the spleen cell partner supplies HGPRT and the myeloma partner has traits that make it immortal (like a cancer cell).</a:t>
            </a:r>
          </a:p>
          <a:p>
            <a:endParaRPr lang="en-US" dirty="0"/>
          </a:p>
        </p:txBody>
      </p:sp>
    </p:spTree>
    <p:extLst>
      <p:ext uri="{BB962C8B-B14F-4D97-AF65-F5344CB8AC3E}">
        <p14:creationId xmlns:p14="http://schemas.microsoft.com/office/powerpoint/2010/main" val="3400142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1318"/>
            <a:ext cx="10515600" cy="5882185"/>
          </a:xfrm>
        </p:spPr>
        <p:txBody>
          <a:bodyPr>
            <a:normAutofit fontScale="92500"/>
          </a:bodyPr>
          <a:lstStyle/>
          <a:p>
            <a:pPr marL="0" indent="0" algn="just">
              <a:lnSpc>
                <a:spcPct val="150000"/>
              </a:lnSpc>
              <a:buNone/>
            </a:pPr>
            <a:r>
              <a:rPr lang="en-US" dirty="0">
                <a:latin typeface="Cambria" panose="02040503050406030204" pitchFamily="18" charset="0"/>
              </a:rPr>
              <a:t>This mixture of cells is then diluted and clones are grown from single parent cells on </a:t>
            </a:r>
            <a:r>
              <a:rPr lang="en-US" dirty="0" err="1">
                <a:latin typeface="Cambria" panose="02040503050406030204" pitchFamily="18" charset="0"/>
              </a:rPr>
              <a:t>microtitre</a:t>
            </a:r>
            <a:r>
              <a:rPr lang="en-US" dirty="0">
                <a:latin typeface="Cambria" panose="02040503050406030204" pitchFamily="18" charset="0"/>
              </a:rPr>
              <a:t> wells. The antibodies secreted by the different clones are then assayed for their ability to bind to the antigen (with a test such as ELISA or Antigen Microarray Assay) or </a:t>
            </a:r>
            <a:r>
              <a:rPr lang="en-US" dirty="0" err="1">
                <a:latin typeface="Cambria" panose="02040503050406030204" pitchFamily="18" charset="0"/>
              </a:rPr>
              <a:t>immuno</a:t>
            </a:r>
            <a:r>
              <a:rPr lang="en-US" dirty="0">
                <a:latin typeface="Cambria" panose="02040503050406030204" pitchFamily="18" charset="0"/>
              </a:rPr>
              <a:t>-</a:t>
            </a:r>
            <a:r>
              <a:rPr lang="en-US" u="sng" dirty="0">
                <a:latin typeface="Cambria" panose="02040503050406030204" pitchFamily="18" charset="0"/>
                <a:hlinkClick r:id="rId2" tooltip="Dot blot"/>
              </a:rPr>
              <a:t>dot blot</a:t>
            </a:r>
            <a:r>
              <a:rPr lang="en-US" dirty="0">
                <a:latin typeface="Cambria" panose="02040503050406030204" pitchFamily="18" charset="0"/>
              </a:rPr>
              <a:t>. The most productive and stable clone is then selected for future use.</a:t>
            </a:r>
          </a:p>
          <a:p>
            <a:pPr marL="0" indent="0" algn="just">
              <a:lnSpc>
                <a:spcPct val="150000"/>
              </a:lnSpc>
              <a:buNone/>
            </a:pPr>
            <a:r>
              <a:rPr lang="en-US" dirty="0">
                <a:latin typeface="Cambria" panose="02040503050406030204" pitchFamily="18" charset="0"/>
              </a:rPr>
              <a:t>The </a:t>
            </a:r>
            <a:r>
              <a:rPr lang="en-US" dirty="0" err="1">
                <a:latin typeface="Cambria" panose="02040503050406030204" pitchFamily="18" charset="0"/>
              </a:rPr>
              <a:t>hybridomas</a:t>
            </a:r>
            <a:r>
              <a:rPr lang="en-US" dirty="0">
                <a:latin typeface="Cambria" panose="02040503050406030204" pitchFamily="18" charset="0"/>
              </a:rPr>
              <a:t> can be grown indefinitely in a suitable cell culture medium. They can also be injected into mice (in the peritoneal cavity, surrounding the gut). There, they produce tumors secreting an antibody-rich fluid called ascites fluid.</a:t>
            </a:r>
          </a:p>
          <a:p>
            <a:endParaRPr lang="en-US" dirty="0"/>
          </a:p>
        </p:txBody>
      </p:sp>
    </p:spTree>
    <p:extLst>
      <p:ext uri="{BB962C8B-B14F-4D97-AF65-F5344CB8AC3E}">
        <p14:creationId xmlns:p14="http://schemas.microsoft.com/office/powerpoint/2010/main" val="41562485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amster Monoclonal Antibody Production - Creative Diagnost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2871" y="750626"/>
            <a:ext cx="9077325" cy="5743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66749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ow are Antibodies Produced | Sino Biologic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8715" y="1769210"/>
            <a:ext cx="82296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7545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ybridoma technolog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1004" y="352496"/>
            <a:ext cx="9212237" cy="5925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30582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
            </a:r>
            <a:br>
              <a:rPr lang="en-US" b="1" dirty="0" smtClean="0"/>
            </a:br>
            <a:r>
              <a:rPr lang="en-US" b="1" dirty="0" smtClean="0">
                <a:latin typeface="Cambria" panose="02040503050406030204" pitchFamily="18" charset="0"/>
              </a:rPr>
              <a:t>Purification </a:t>
            </a:r>
            <a:r>
              <a:rPr lang="en-US" b="1" dirty="0">
                <a:latin typeface="Cambria" panose="02040503050406030204" pitchFamily="18" charset="0"/>
              </a:rPr>
              <a:t>of monoclonal antibodies</a:t>
            </a:r>
            <a:br>
              <a:rPr lang="en-US" b="1" dirty="0">
                <a:latin typeface="Cambria" panose="02040503050406030204" pitchFamily="18" charset="0"/>
              </a:rPr>
            </a:br>
            <a:endParaRPr lang="en-US" dirty="0">
              <a:latin typeface="Cambria" panose="02040503050406030204" pitchFamily="18" charset="0"/>
            </a:endParaRPr>
          </a:p>
        </p:txBody>
      </p:sp>
      <p:sp>
        <p:nvSpPr>
          <p:cNvPr id="3" name="Content Placeholder 2"/>
          <p:cNvSpPr>
            <a:spLocks noGrp="1"/>
          </p:cNvSpPr>
          <p:nvPr>
            <p:ph idx="1"/>
          </p:nvPr>
        </p:nvSpPr>
        <p:spPr>
          <a:xfrm>
            <a:off x="838200" y="1405718"/>
            <a:ext cx="10515600" cy="5452281"/>
          </a:xfrm>
        </p:spPr>
        <p:txBody>
          <a:bodyPr>
            <a:normAutofit/>
          </a:bodyPr>
          <a:lstStyle/>
          <a:p>
            <a:pPr marL="0" indent="0" algn="just">
              <a:lnSpc>
                <a:spcPct val="150000"/>
              </a:lnSpc>
              <a:buNone/>
            </a:pPr>
            <a:r>
              <a:rPr lang="en-US" dirty="0">
                <a:latin typeface="Cambria" panose="02040503050406030204" pitchFamily="18" charset="0"/>
              </a:rPr>
              <a:t>The sample is first conditioned, or prepared for purification. Cells, cell debris, lipids, and clotted material are first removed, typically by centrifugation followed by filtration with a 0.45 µm filter. These large particles can cause a phenomenon </a:t>
            </a:r>
            <a:r>
              <a:rPr lang="en-US" dirty="0" smtClean="0">
                <a:latin typeface="Cambria" panose="02040503050406030204" pitchFamily="18" charset="0"/>
              </a:rPr>
              <a:t>called membrane fouling</a:t>
            </a:r>
            <a:r>
              <a:rPr lang="en-US" dirty="0">
                <a:latin typeface="Cambria" panose="02040503050406030204" pitchFamily="18" charset="0"/>
              </a:rPr>
              <a:t> </a:t>
            </a:r>
            <a:r>
              <a:rPr lang="en-US" dirty="0" smtClean="0">
                <a:latin typeface="Cambria" panose="02040503050406030204" pitchFamily="18" charset="0"/>
              </a:rPr>
              <a:t>in </a:t>
            </a:r>
            <a:r>
              <a:rPr lang="en-US" dirty="0">
                <a:latin typeface="Cambria" panose="02040503050406030204" pitchFamily="18" charset="0"/>
              </a:rPr>
              <a:t>later purification steps. In addition, the concentration of product in the sample may not be sufficient, especially in cases where the desired antibody is one produced by a low-secreting cell line. The sample is therefore condensed </a:t>
            </a:r>
            <a:r>
              <a:rPr lang="en-US" dirty="0" smtClean="0">
                <a:latin typeface="Cambria" panose="02040503050406030204" pitchFamily="18" charset="0"/>
              </a:rPr>
              <a:t>by ultrafiltration and dialysis.</a:t>
            </a:r>
            <a:endParaRPr lang="en-US" dirty="0">
              <a:latin typeface="Cambria" panose="02040503050406030204" pitchFamily="18" charset="0"/>
            </a:endParaRPr>
          </a:p>
        </p:txBody>
      </p:sp>
    </p:spTree>
    <p:extLst>
      <p:ext uri="{BB962C8B-B14F-4D97-AF65-F5344CB8AC3E}">
        <p14:creationId xmlns:p14="http://schemas.microsoft.com/office/powerpoint/2010/main" val="8722059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0500"/>
            <a:ext cx="10515600" cy="5936777"/>
          </a:xfrm>
        </p:spPr>
        <p:txBody>
          <a:bodyPr>
            <a:normAutofit fontScale="92500"/>
          </a:bodyPr>
          <a:lstStyle/>
          <a:p>
            <a:pPr marL="0" indent="0" algn="just">
              <a:lnSpc>
                <a:spcPct val="150000"/>
              </a:lnSpc>
              <a:buNone/>
            </a:pPr>
            <a:r>
              <a:rPr lang="en-US" dirty="0">
                <a:latin typeface="Cambria" panose="02040503050406030204" pitchFamily="18" charset="0"/>
              </a:rPr>
              <a:t>Most of the charged impurities are usually anions such as nucleic acids and endotoxins and are often separated by ion exchange chromatography</a:t>
            </a:r>
            <a:r>
              <a:rPr lang="en-US" dirty="0" smtClean="0">
                <a:latin typeface="Cambria" panose="02040503050406030204" pitchFamily="18" charset="0"/>
              </a:rPr>
              <a:t>.</a:t>
            </a:r>
          </a:p>
          <a:p>
            <a:pPr marL="0" indent="0" algn="just">
              <a:lnSpc>
                <a:spcPct val="150000"/>
              </a:lnSpc>
              <a:buNone/>
            </a:pPr>
            <a:r>
              <a:rPr lang="en-US" dirty="0">
                <a:latin typeface="Cambria" panose="02040503050406030204" pitchFamily="18" charset="0"/>
              </a:rPr>
              <a:t>A much quicker, single-step method of separation is Protein A/G affinity chromatography (</a:t>
            </a:r>
            <a:r>
              <a:rPr lang="en-US" b="1" i="1" dirty="0">
                <a:latin typeface="Cambria" panose="02040503050406030204" pitchFamily="18" charset="0"/>
              </a:rPr>
              <a:t>Protein A/G</a:t>
            </a:r>
            <a:r>
              <a:rPr lang="en-US" i="1" dirty="0">
                <a:latin typeface="Cambria" panose="02040503050406030204" pitchFamily="18" charset="0"/>
              </a:rPr>
              <a:t> is a recombinant fusion protein that combines </a:t>
            </a:r>
            <a:r>
              <a:rPr lang="en-US" i="1" dirty="0" err="1">
                <a:latin typeface="Cambria" panose="02040503050406030204" pitchFamily="18" charset="0"/>
              </a:rPr>
              <a:t>IgG</a:t>
            </a:r>
            <a:r>
              <a:rPr lang="en-US" i="1" dirty="0">
                <a:latin typeface="Cambria" panose="02040503050406030204" pitchFamily="18" charset="0"/>
              </a:rPr>
              <a:t> binding domains of both Protein A and Protein G</a:t>
            </a:r>
            <a:r>
              <a:rPr lang="en-US" dirty="0">
                <a:latin typeface="Cambria" panose="02040503050406030204" pitchFamily="18" charset="0"/>
              </a:rPr>
              <a:t>). The antibody selectively binds to protein A/G, so a high level of purity (generally &gt;80%) is obtained. However, this method may be problematic for antibodies that are easily damaged, as harsh conditions are generally used.</a:t>
            </a:r>
          </a:p>
        </p:txBody>
      </p:sp>
    </p:spTree>
    <p:extLst>
      <p:ext uri="{BB962C8B-B14F-4D97-AF65-F5344CB8AC3E}">
        <p14:creationId xmlns:p14="http://schemas.microsoft.com/office/powerpoint/2010/main" val="10944755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mbria" panose="02040503050406030204" pitchFamily="18" charset="0"/>
              </a:rPr>
              <a:t>Types of Monoclonal Antibodies </a:t>
            </a:r>
            <a:endParaRPr lang="en-US" dirty="0">
              <a:latin typeface="Cambria" panose="02040503050406030204" pitchFamily="18" charset="0"/>
            </a:endParaRPr>
          </a:p>
        </p:txBody>
      </p:sp>
      <p:sp>
        <p:nvSpPr>
          <p:cNvPr id="3" name="Content Placeholder 2"/>
          <p:cNvSpPr>
            <a:spLocks noGrp="1"/>
          </p:cNvSpPr>
          <p:nvPr>
            <p:ph idx="1"/>
          </p:nvPr>
        </p:nvSpPr>
        <p:spPr>
          <a:xfrm>
            <a:off x="838200" y="1460310"/>
            <a:ext cx="10515600" cy="5049672"/>
          </a:xfrm>
        </p:spPr>
        <p:txBody>
          <a:bodyPr>
            <a:normAutofit fontScale="92500"/>
          </a:bodyPr>
          <a:lstStyle/>
          <a:p>
            <a:pPr marL="0" indent="0" algn="just" fontAlgn="base">
              <a:lnSpc>
                <a:spcPct val="150000"/>
              </a:lnSpc>
              <a:buNone/>
            </a:pPr>
            <a:r>
              <a:rPr lang="en-US" dirty="0">
                <a:latin typeface="Cambria" panose="02040503050406030204" pitchFamily="18" charset="0"/>
              </a:rPr>
              <a:t>Different types of monoclonal antibodies are used in cancer treatments.</a:t>
            </a:r>
          </a:p>
          <a:p>
            <a:pPr lvl="0" algn="just" fontAlgn="base">
              <a:lnSpc>
                <a:spcPct val="150000"/>
              </a:lnSpc>
            </a:pPr>
            <a:r>
              <a:rPr lang="en-US" b="1" dirty="0">
                <a:latin typeface="Cambria" panose="02040503050406030204" pitchFamily="18" charset="0"/>
              </a:rPr>
              <a:t>Naked monoclonal antibodies</a:t>
            </a:r>
            <a:endParaRPr lang="en-US" dirty="0">
              <a:latin typeface="Cambria" panose="02040503050406030204" pitchFamily="18" charset="0"/>
            </a:endParaRPr>
          </a:p>
          <a:p>
            <a:pPr marL="0" indent="0" algn="just" fontAlgn="base">
              <a:lnSpc>
                <a:spcPct val="150000"/>
              </a:lnSpc>
              <a:buNone/>
            </a:pPr>
            <a:r>
              <a:rPr lang="en-US" dirty="0">
                <a:latin typeface="Cambria" panose="02040503050406030204" pitchFamily="18" charset="0"/>
              </a:rPr>
              <a:t>Naked </a:t>
            </a:r>
            <a:r>
              <a:rPr lang="en-US" dirty="0" err="1">
                <a:latin typeface="Cambria" panose="02040503050406030204" pitchFamily="18" charset="0"/>
              </a:rPr>
              <a:t>mAbs</a:t>
            </a:r>
            <a:r>
              <a:rPr lang="en-US" dirty="0">
                <a:latin typeface="Cambria" panose="02040503050406030204" pitchFamily="18" charset="0"/>
              </a:rPr>
              <a:t> are antibodies that work by themselves. There is no drug or radioactive material attached to them. These are the most common type of </a:t>
            </a:r>
            <a:r>
              <a:rPr lang="en-US" dirty="0" err="1">
                <a:latin typeface="Cambria" panose="02040503050406030204" pitchFamily="18" charset="0"/>
              </a:rPr>
              <a:t>mAbs</a:t>
            </a:r>
            <a:r>
              <a:rPr lang="en-US" dirty="0">
                <a:latin typeface="Cambria" panose="02040503050406030204" pitchFamily="18" charset="0"/>
              </a:rPr>
              <a:t> used to treat cancer. Most naked </a:t>
            </a:r>
            <a:r>
              <a:rPr lang="en-US" dirty="0" err="1">
                <a:latin typeface="Cambria" panose="02040503050406030204" pitchFamily="18" charset="0"/>
              </a:rPr>
              <a:t>mAbs</a:t>
            </a:r>
            <a:r>
              <a:rPr lang="en-US" dirty="0">
                <a:latin typeface="Cambria" panose="02040503050406030204" pitchFamily="18" charset="0"/>
              </a:rPr>
              <a:t> attach to antigens on cancer cells, but some work by binding to antigens on other, non-cancerous cells, or to even free-floating proteins.</a:t>
            </a:r>
          </a:p>
          <a:p>
            <a:endParaRPr lang="en-US" dirty="0"/>
          </a:p>
        </p:txBody>
      </p:sp>
    </p:spTree>
    <p:extLst>
      <p:ext uri="{BB962C8B-B14F-4D97-AF65-F5344CB8AC3E}">
        <p14:creationId xmlns:p14="http://schemas.microsoft.com/office/powerpoint/2010/main" val="3472542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4842"/>
            <a:ext cx="10515600" cy="6127845"/>
          </a:xfrm>
        </p:spPr>
        <p:txBody>
          <a:bodyPr>
            <a:normAutofit fontScale="85000" lnSpcReduction="20000"/>
          </a:bodyPr>
          <a:lstStyle/>
          <a:p>
            <a:pPr algn="just">
              <a:lnSpc>
                <a:spcPct val="170000"/>
              </a:lnSpc>
            </a:pPr>
            <a:r>
              <a:rPr lang="en-US" sz="3100" b="1" dirty="0">
                <a:latin typeface="Cambria" panose="02040503050406030204" pitchFamily="18" charset="0"/>
              </a:rPr>
              <a:t>Monoclonal antibodies</a:t>
            </a:r>
            <a:r>
              <a:rPr lang="en-US" sz="3100" dirty="0">
                <a:latin typeface="Cambria" panose="02040503050406030204" pitchFamily="18" charset="0"/>
              </a:rPr>
              <a:t> (</a:t>
            </a:r>
            <a:r>
              <a:rPr lang="en-US" sz="3100" b="1" dirty="0" err="1">
                <a:latin typeface="Cambria" panose="02040503050406030204" pitchFamily="18" charset="0"/>
              </a:rPr>
              <a:t>mAb</a:t>
            </a:r>
            <a:r>
              <a:rPr lang="en-US" sz="3100" dirty="0">
                <a:latin typeface="Cambria" panose="02040503050406030204" pitchFamily="18" charset="0"/>
              </a:rPr>
              <a:t> or </a:t>
            </a:r>
            <a:r>
              <a:rPr lang="en-US" sz="3100" b="1" dirty="0" err="1">
                <a:latin typeface="Cambria" panose="02040503050406030204" pitchFamily="18" charset="0"/>
              </a:rPr>
              <a:t>moAb</a:t>
            </a:r>
            <a:r>
              <a:rPr lang="en-US" sz="3100" dirty="0">
                <a:latin typeface="Cambria" panose="02040503050406030204" pitchFamily="18" charset="0"/>
              </a:rPr>
              <a:t>) </a:t>
            </a:r>
            <a:r>
              <a:rPr lang="en-US" sz="3100" dirty="0" smtClean="0">
                <a:latin typeface="Cambria" panose="02040503050406030204" pitchFamily="18" charset="0"/>
              </a:rPr>
              <a:t>are </a:t>
            </a:r>
            <a:r>
              <a:rPr lang="en-US" sz="3100" dirty="0" err="1" smtClean="0">
                <a:latin typeface="Cambria" panose="02040503050406030204" pitchFamily="18" charset="0"/>
              </a:rPr>
              <a:t>monospecific</a:t>
            </a:r>
            <a:r>
              <a:rPr lang="en-US" sz="3100" dirty="0" smtClean="0">
                <a:latin typeface="Cambria" panose="02040503050406030204" pitchFamily="18" charset="0"/>
              </a:rPr>
              <a:t> antibodies</a:t>
            </a:r>
            <a:r>
              <a:rPr lang="en-US" sz="3100" dirty="0">
                <a:latin typeface="Cambria" panose="02040503050406030204" pitchFamily="18" charset="0"/>
              </a:rPr>
              <a:t> </a:t>
            </a:r>
            <a:r>
              <a:rPr lang="en-US" sz="3100" dirty="0" smtClean="0">
                <a:latin typeface="Cambria" panose="02040503050406030204" pitchFamily="18" charset="0"/>
              </a:rPr>
              <a:t> [</a:t>
            </a:r>
            <a:r>
              <a:rPr lang="en-US" sz="3100" i="1" dirty="0">
                <a:latin typeface="Cambria" panose="02040503050406030204" pitchFamily="18" charset="0"/>
              </a:rPr>
              <a:t>specificity to antigens is singular (mono- +specific) in any of several ways: antibodies that all have affinity for the same antigen; antibodies that are specific to one antigen or one epitope; or antibodies specific to one type of cell or tissue . Regarding antibodies, </a:t>
            </a:r>
            <a:r>
              <a:rPr lang="en-US" sz="3100" i="1" dirty="0" err="1">
                <a:latin typeface="Cambria" panose="02040503050406030204" pitchFamily="18" charset="0"/>
              </a:rPr>
              <a:t>monospecific</a:t>
            </a:r>
            <a:r>
              <a:rPr lang="en-US" sz="3100" i="1" dirty="0">
                <a:latin typeface="Cambria" panose="02040503050406030204" pitchFamily="18" charset="0"/>
              </a:rPr>
              <a:t> and monovalent overlap in meaning; both can indicate specificity to one antigen, one epitope, or one cell type (including one microorganism species)</a:t>
            </a:r>
            <a:r>
              <a:rPr lang="en-US" sz="3100" dirty="0">
                <a:latin typeface="Cambria" panose="02040503050406030204" pitchFamily="18" charset="0"/>
              </a:rPr>
              <a:t>] that are made by </a:t>
            </a:r>
            <a:r>
              <a:rPr lang="en-US" sz="3100" dirty="0" smtClean="0">
                <a:latin typeface="Cambria" panose="02040503050406030204" pitchFamily="18" charset="0"/>
              </a:rPr>
              <a:t>identical immune cells</a:t>
            </a:r>
            <a:r>
              <a:rPr lang="en-US" sz="3100" dirty="0">
                <a:latin typeface="Cambria" panose="02040503050406030204" pitchFamily="18" charset="0"/>
              </a:rPr>
              <a:t> </a:t>
            </a:r>
            <a:r>
              <a:rPr lang="en-US" sz="3100" dirty="0" smtClean="0">
                <a:latin typeface="Cambria" panose="02040503050406030204" pitchFamily="18" charset="0"/>
              </a:rPr>
              <a:t>that </a:t>
            </a:r>
            <a:r>
              <a:rPr lang="en-US" sz="3100" dirty="0">
                <a:latin typeface="Cambria" panose="02040503050406030204" pitchFamily="18" charset="0"/>
              </a:rPr>
              <a:t>are </a:t>
            </a:r>
            <a:r>
              <a:rPr lang="en-US" sz="3100" dirty="0" smtClean="0">
                <a:latin typeface="Cambria" panose="02040503050406030204" pitchFamily="18" charset="0"/>
              </a:rPr>
              <a:t>all clones</a:t>
            </a:r>
            <a:r>
              <a:rPr lang="en-US" sz="3100" dirty="0">
                <a:latin typeface="Cambria" panose="02040503050406030204" pitchFamily="18" charset="0"/>
              </a:rPr>
              <a:t> </a:t>
            </a:r>
            <a:r>
              <a:rPr lang="en-US" sz="3100" dirty="0" smtClean="0">
                <a:latin typeface="Cambria" panose="02040503050406030204" pitchFamily="18" charset="0"/>
              </a:rPr>
              <a:t>of </a:t>
            </a:r>
            <a:r>
              <a:rPr lang="en-US" sz="3100" dirty="0">
                <a:latin typeface="Cambria" panose="02040503050406030204" pitchFamily="18" charset="0"/>
              </a:rPr>
              <a:t>a unique parent cell, in contrast </a:t>
            </a:r>
            <a:r>
              <a:rPr lang="en-US" sz="3100" dirty="0" smtClean="0">
                <a:latin typeface="Cambria" panose="02040503050406030204" pitchFamily="18" charset="0"/>
              </a:rPr>
              <a:t>to polyclonal antibodies</a:t>
            </a:r>
            <a:r>
              <a:rPr lang="en-US" sz="3100" dirty="0">
                <a:latin typeface="Cambria" panose="02040503050406030204" pitchFamily="18" charset="0"/>
              </a:rPr>
              <a:t> </a:t>
            </a:r>
            <a:r>
              <a:rPr lang="en-US" sz="3100" dirty="0" smtClean="0">
                <a:latin typeface="Cambria" panose="02040503050406030204" pitchFamily="18" charset="0"/>
              </a:rPr>
              <a:t>which </a:t>
            </a:r>
            <a:r>
              <a:rPr lang="en-US" sz="3100" dirty="0">
                <a:latin typeface="Cambria" panose="02040503050406030204" pitchFamily="18" charset="0"/>
              </a:rPr>
              <a:t>are made from several different immune cells. </a:t>
            </a:r>
            <a:endParaRPr lang="en-US" dirty="0"/>
          </a:p>
        </p:txBody>
      </p:sp>
    </p:spTree>
    <p:extLst>
      <p:ext uri="{BB962C8B-B14F-4D97-AF65-F5344CB8AC3E}">
        <p14:creationId xmlns:p14="http://schemas.microsoft.com/office/powerpoint/2010/main" val="17922107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59809"/>
            <a:ext cx="10515600" cy="5609230"/>
          </a:xfrm>
        </p:spPr>
        <p:txBody>
          <a:bodyPr>
            <a:normAutofit lnSpcReduction="10000"/>
          </a:bodyPr>
          <a:lstStyle/>
          <a:p>
            <a:pPr algn="just" fontAlgn="base">
              <a:lnSpc>
                <a:spcPct val="150000"/>
              </a:lnSpc>
            </a:pPr>
            <a:r>
              <a:rPr lang="en-US" dirty="0">
                <a:latin typeface="Cambria" panose="02040503050406030204" pitchFamily="18" charset="0"/>
              </a:rPr>
              <a:t>Naked </a:t>
            </a:r>
            <a:r>
              <a:rPr lang="en-US" dirty="0" err="1">
                <a:latin typeface="Cambria" panose="02040503050406030204" pitchFamily="18" charset="0"/>
              </a:rPr>
              <a:t>mAbs</a:t>
            </a:r>
            <a:r>
              <a:rPr lang="en-US" dirty="0">
                <a:latin typeface="Cambria" panose="02040503050406030204" pitchFamily="18" charset="0"/>
              </a:rPr>
              <a:t> can work in different ways.</a:t>
            </a:r>
          </a:p>
          <a:p>
            <a:pPr lvl="0" algn="just" fontAlgn="base">
              <a:lnSpc>
                <a:spcPct val="150000"/>
              </a:lnSpc>
            </a:pPr>
            <a:r>
              <a:rPr lang="en-US" dirty="0">
                <a:latin typeface="Cambria" panose="02040503050406030204" pitchFamily="18" charset="0"/>
              </a:rPr>
              <a:t>Some boost a person’s immune response against cancer cells by attaching to them and acting as a marker for the body’s immune system to destroy them. An example </a:t>
            </a:r>
            <a:r>
              <a:rPr lang="en-US" dirty="0" smtClean="0">
                <a:latin typeface="Cambria" panose="02040503050406030204" pitchFamily="18" charset="0"/>
              </a:rPr>
              <a:t>is </a:t>
            </a:r>
            <a:r>
              <a:rPr lang="en-US" dirty="0" err="1" smtClean="0">
                <a:solidFill>
                  <a:srgbClr val="FF0000"/>
                </a:solidFill>
                <a:latin typeface="Cambria" panose="02040503050406030204" pitchFamily="18" charset="0"/>
              </a:rPr>
              <a:t>Alemtuzumab</a:t>
            </a:r>
            <a:r>
              <a:rPr lang="en-US" dirty="0" smtClean="0">
                <a:latin typeface="Cambria" panose="02040503050406030204" pitchFamily="18" charset="0"/>
              </a:rPr>
              <a:t> (</a:t>
            </a:r>
            <a:r>
              <a:rPr lang="en-US" dirty="0" err="1" smtClean="0">
                <a:latin typeface="Cambria" panose="02040503050406030204" pitchFamily="18" charset="0"/>
              </a:rPr>
              <a:t>Campath</a:t>
            </a:r>
            <a:r>
              <a:rPr lang="en-US" baseline="30000" dirty="0">
                <a:latin typeface="Cambria" panose="02040503050406030204" pitchFamily="18" charset="0"/>
              </a:rPr>
              <a:t>®</a:t>
            </a:r>
            <a:r>
              <a:rPr lang="en-US" dirty="0">
                <a:latin typeface="Cambria" panose="02040503050406030204" pitchFamily="18" charset="0"/>
              </a:rPr>
              <a:t>) </a:t>
            </a:r>
            <a:r>
              <a:rPr lang="en-US" dirty="0" smtClean="0">
                <a:latin typeface="Cambria" panose="02040503050406030204" pitchFamily="18" charset="0"/>
              </a:rPr>
              <a:t>(Intravenous infusion), </a:t>
            </a:r>
            <a:r>
              <a:rPr lang="en-US" dirty="0">
                <a:latin typeface="Cambria" panose="02040503050406030204" pitchFamily="18" charset="0"/>
              </a:rPr>
              <a:t>which is used to treat some patients </a:t>
            </a:r>
            <a:r>
              <a:rPr lang="en-US" dirty="0" smtClean="0">
                <a:latin typeface="Cambria" panose="02040503050406030204" pitchFamily="18" charset="0"/>
              </a:rPr>
              <a:t>with </a:t>
            </a:r>
            <a:r>
              <a:rPr lang="en-US" dirty="0" smtClean="0">
                <a:solidFill>
                  <a:srgbClr val="FF0000"/>
                </a:solidFill>
                <a:latin typeface="Cambria" panose="02040503050406030204" pitchFamily="18" charset="0"/>
              </a:rPr>
              <a:t>Chronic Lymphocytic Leukemia</a:t>
            </a:r>
            <a:r>
              <a:rPr lang="en-US" dirty="0" smtClean="0">
                <a:latin typeface="Cambria" panose="02040503050406030204" pitchFamily="18" charset="0"/>
              </a:rPr>
              <a:t> (CLL</a:t>
            </a:r>
            <a:r>
              <a:rPr lang="en-US" dirty="0">
                <a:latin typeface="Cambria" panose="02040503050406030204" pitchFamily="18" charset="0"/>
              </a:rPr>
              <a:t>).</a:t>
            </a:r>
            <a:r>
              <a:rPr lang="en-US" i="1" dirty="0">
                <a:latin typeface="Cambria" panose="02040503050406030204" pitchFamily="18" charset="0"/>
              </a:rPr>
              <a:t> </a:t>
            </a:r>
            <a:r>
              <a:rPr lang="en-US" dirty="0" err="1">
                <a:latin typeface="Cambria" panose="02040503050406030204" pitchFamily="18" charset="0"/>
              </a:rPr>
              <a:t>Alemtuzumab</a:t>
            </a:r>
            <a:r>
              <a:rPr lang="en-US" dirty="0">
                <a:latin typeface="Cambria" panose="02040503050406030204" pitchFamily="18" charset="0"/>
              </a:rPr>
              <a:t> binds to the CD52 antigen, which is found on cells called </a:t>
            </a:r>
            <a:r>
              <a:rPr lang="en-US" i="1" dirty="0">
                <a:latin typeface="Cambria" panose="02040503050406030204" pitchFamily="18" charset="0"/>
              </a:rPr>
              <a:t>lymphocytes</a:t>
            </a:r>
            <a:r>
              <a:rPr lang="en-US" dirty="0">
                <a:latin typeface="Cambria" panose="02040503050406030204" pitchFamily="18" charset="0"/>
              </a:rPr>
              <a:t> (which include the leukemia cells). Once attached, the antibody attracts immune cells to destroy these cells.</a:t>
            </a:r>
          </a:p>
          <a:p>
            <a:endParaRPr lang="en-US" dirty="0"/>
          </a:p>
        </p:txBody>
      </p:sp>
    </p:spTree>
    <p:extLst>
      <p:ext uri="{BB962C8B-B14F-4D97-AF65-F5344CB8AC3E}">
        <p14:creationId xmlns:p14="http://schemas.microsoft.com/office/powerpoint/2010/main" val="2480549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36978"/>
            <a:ext cx="10515600" cy="5895834"/>
          </a:xfrm>
        </p:spPr>
        <p:txBody>
          <a:bodyPr>
            <a:normAutofit/>
          </a:bodyPr>
          <a:lstStyle/>
          <a:p>
            <a:pPr marL="0" lvl="0" indent="0" algn="just">
              <a:lnSpc>
                <a:spcPct val="150000"/>
              </a:lnSpc>
              <a:buNone/>
            </a:pPr>
            <a:r>
              <a:rPr lang="en-US" dirty="0">
                <a:latin typeface="Cambria" panose="02040503050406030204" pitchFamily="18" charset="0"/>
              </a:rPr>
              <a:t>Other naked </a:t>
            </a:r>
            <a:r>
              <a:rPr lang="en-US" dirty="0" err="1">
                <a:latin typeface="Cambria" panose="02040503050406030204" pitchFamily="18" charset="0"/>
              </a:rPr>
              <a:t>mAbs</a:t>
            </a:r>
            <a:r>
              <a:rPr lang="en-US" dirty="0">
                <a:latin typeface="Cambria" panose="02040503050406030204" pitchFamily="18" charset="0"/>
              </a:rPr>
              <a:t> work mainly by attaching to and blocking antigens that are important signals for cancer cells (or other cells that help cancer cells grow or spread</a:t>
            </a:r>
            <a:r>
              <a:rPr lang="en-US" dirty="0" smtClean="0">
                <a:latin typeface="Cambria" panose="02040503050406030204" pitchFamily="18" charset="0"/>
              </a:rPr>
              <a:t>). </a:t>
            </a:r>
            <a:r>
              <a:rPr lang="en-US" dirty="0" err="1" smtClean="0">
                <a:solidFill>
                  <a:srgbClr val="FF0000"/>
                </a:solidFill>
                <a:latin typeface="Cambria" panose="02040503050406030204" pitchFamily="18" charset="0"/>
              </a:rPr>
              <a:t>Trastuzumab</a:t>
            </a:r>
            <a:r>
              <a:rPr lang="en-US" dirty="0">
                <a:latin typeface="Cambria" panose="02040503050406030204" pitchFamily="18" charset="0"/>
              </a:rPr>
              <a:t> </a:t>
            </a:r>
            <a:r>
              <a:rPr lang="en-US" dirty="0" smtClean="0">
                <a:latin typeface="Cambria" panose="02040503050406030204" pitchFamily="18" charset="0"/>
              </a:rPr>
              <a:t>(</a:t>
            </a:r>
            <a:r>
              <a:rPr lang="en-US" dirty="0">
                <a:latin typeface="Cambria" panose="02040503050406030204" pitchFamily="18" charset="0"/>
              </a:rPr>
              <a:t>Herceptin</a:t>
            </a:r>
            <a:r>
              <a:rPr lang="en-US" baseline="30000" dirty="0">
                <a:latin typeface="Cambria" panose="02040503050406030204" pitchFamily="18" charset="0"/>
              </a:rPr>
              <a:t>®</a:t>
            </a:r>
            <a:r>
              <a:rPr lang="en-US" dirty="0">
                <a:latin typeface="Cambria" panose="02040503050406030204" pitchFamily="18" charset="0"/>
              </a:rPr>
              <a:t>) (Intravenous) is an antibody against the HER2 (Human Epidermal Growth Factor Receptor 2) protein. In some types of cancer, such as breast and stomach cancer, the cells sometimes have large amounts of this protein on their surface. When HER2 is activated, it helps these cells grow. </a:t>
            </a:r>
            <a:r>
              <a:rPr lang="en-US" dirty="0" err="1">
                <a:latin typeface="Cambria" panose="02040503050406030204" pitchFamily="18" charset="0"/>
              </a:rPr>
              <a:t>Trastuzumab</a:t>
            </a:r>
            <a:r>
              <a:rPr lang="en-US" dirty="0">
                <a:latin typeface="Cambria" panose="02040503050406030204" pitchFamily="18" charset="0"/>
              </a:rPr>
              <a:t> binds to these proteins and stops them from becoming active.</a:t>
            </a:r>
          </a:p>
          <a:p>
            <a:endParaRPr lang="en-US" dirty="0"/>
          </a:p>
        </p:txBody>
      </p:sp>
    </p:spTree>
    <p:extLst>
      <p:ext uri="{BB962C8B-B14F-4D97-AF65-F5344CB8AC3E}">
        <p14:creationId xmlns:p14="http://schemas.microsoft.com/office/powerpoint/2010/main" val="21826137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a:r>
              <a:rPr lang="en-US" b="1" dirty="0" smtClean="0"/>
              <a:t/>
            </a:r>
            <a:br>
              <a:rPr lang="en-US" b="1" dirty="0" smtClean="0"/>
            </a:br>
            <a:r>
              <a:rPr lang="en-US" b="1" dirty="0" smtClean="0">
                <a:latin typeface="Cambria" panose="02040503050406030204" pitchFamily="18" charset="0"/>
              </a:rPr>
              <a:t>Conjugated </a:t>
            </a:r>
            <a:r>
              <a:rPr lang="en-US" b="1" dirty="0">
                <a:latin typeface="Cambria" panose="02040503050406030204" pitchFamily="18" charset="0"/>
              </a:rPr>
              <a:t>monoclonal antibodies</a:t>
            </a:r>
            <a:r>
              <a:rPr lang="en-US" dirty="0"/>
              <a:t/>
            </a:r>
            <a:br>
              <a:rPr lang="en-US" dirty="0"/>
            </a:br>
            <a:endParaRPr lang="en-US" dirty="0"/>
          </a:p>
        </p:txBody>
      </p:sp>
      <p:sp>
        <p:nvSpPr>
          <p:cNvPr id="3" name="Content Placeholder 2"/>
          <p:cNvSpPr>
            <a:spLocks noGrp="1"/>
          </p:cNvSpPr>
          <p:nvPr>
            <p:ph idx="1"/>
          </p:nvPr>
        </p:nvSpPr>
        <p:spPr>
          <a:xfrm>
            <a:off x="838200" y="1419367"/>
            <a:ext cx="10515600" cy="5036024"/>
          </a:xfrm>
        </p:spPr>
        <p:txBody>
          <a:bodyPr>
            <a:normAutofit fontScale="92500"/>
          </a:bodyPr>
          <a:lstStyle/>
          <a:p>
            <a:pPr marL="0" indent="0" algn="just">
              <a:lnSpc>
                <a:spcPct val="150000"/>
              </a:lnSpc>
              <a:buNone/>
            </a:pPr>
            <a:r>
              <a:rPr lang="en-US" dirty="0">
                <a:latin typeface="Cambria" panose="02040503050406030204" pitchFamily="18" charset="0"/>
              </a:rPr>
              <a:t>Monoclonal </a:t>
            </a:r>
            <a:r>
              <a:rPr lang="en-US" dirty="0" smtClean="0">
                <a:latin typeface="Cambria" panose="02040503050406030204" pitchFamily="18" charset="0"/>
              </a:rPr>
              <a:t>antibodies </a:t>
            </a:r>
            <a:r>
              <a:rPr lang="en-US" dirty="0">
                <a:latin typeface="Cambria" panose="02040503050406030204" pitchFamily="18" charset="0"/>
              </a:rPr>
              <a:t>joined to a chemotherapy drug, another kind of </a:t>
            </a:r>
            <a:r>
              <a:rPr lang="en-US" dirty="0" smtClean="0">
                <a:latin typeface="Cambria" panose="02040503050406030204" pitchFamily="18" charset="0"/>
              </a:rPr>
              <a:t>toxin </a:t>
            </a:r>
            <a:r>
              <a:rPr lang="en-US" dirty="0">
                <a:latin typeface="Cambria" panose="02040503050406030204" pitchFamily="18" charset="0"/>
              </a:rPr>
              <a:t>or a radioactive particle are called </a:t>
            </a:r>
            <a:r>
              <a:rPr lang="en-US" i="1" dirty="0">
                <a:latin typeface="Cambria" panose="02040503050406030204" pitchFamily="18" charset="0"/>
              </a:rPr>
              <a:t>conjugated monoclonal antibodies</a:t>
            </a:r>
            <a:r>
              <a:rPr lang="en-US" dirty="0">
                <a:latin typeface="Cambria" panose="02040503050406030204" pitchFamily="18" charset="0"/>
              </a:rPr>
              <a:t>. The </a:t>
            </a:r>
            <a:r>
              <a:rPr lang="en-US" dirty="0" err="1">
                <a:latin typeface="Cambria" panose="02040503050406030204" pitchFamily="18" charset="0"/>
              </a:rPr>
              <a:t>mAb</a:t>
            </a:r>
            <a:r>
              <a:rPr lang="en-US" dirty="0">
                <a:latin typeface="Cambria" panose="02040503050406030204" pitchFamily="18" charset="0"/>
              </a:rPr>
              <a:t> is used as a homing device to take one of these substances directly to the cancer cells. The </a:t>
            </a:r>
            <a:r>
              <a:rPr lang="en-US" dirty="0" err="1">
                <a:latin typeface="Cambria" panose="02040503050406030204" pitchFamily="18" charset="0"/>
              </a:rPr>
              <a:t>mAb</a:t>
            </a:r>
            <a:r>
              <a:rPr lang="en-US" dirty="0">
                <a:latin typeface="Cambria" panose="02040503050406030204" pitchFamily="18" charset="0"/>
              </a:rPr>
              <a:t> circulates in the body until it can find and hook onto the target antigen. It then delivers the toxic substance where it is needed most. This lessens the damage to normal cells in other parts of the body. Conjugated </a:t>
            </a:r>
            <a:r>
              <a:rPr lang="en-US" dirty="0" err="1">
                <a:latin typeface="Cambria" panose="02040503050406030204" pitchFamily="18" charset="0"/>
              </a:rPr>
              <a:t>mAbs</a:t>
            </a:r>
            <a:r>
              <a:rPr lang="en-US" dirty="0">
                <a:latin typeface="Cambria" panose="02040503050406030204" pitchFamily="18" charset="0"/>
              </a:rPr>
              <a:t> are also sometimes referred to as </a:t>
            </a:r>
            <a:r>
              <a:rPr lang="en-US" i="1" dirty="0">
                <a:latin typeface="Cambria" panose="02040503050406030204" pitchFamily="18" charset="0"/>
              </a:rPr>
              <a:t>tagged</a:t>
            </a:r>
            <a:r>
              <a:rPr lang="en-US" dirty="0">
                <a:latin typeface="Cambria" panose="02040503050406030204" pitchFamily="18" charset="0"/>
              </a:rPr>
              <a:t>, </a:t>
            </a:r>
            <a:r>
              <a:rPr lang="en-US" i="1" dirty="0">
                <a:latin typeface="Cambria" panose="02040503050406030204" pitchFamily="18" charset="0"/>
              </a:rPr>
              <a:t>labeled</a:t>
            </a:r>
            <a:r>
              <a:rPr lang="en-US" dirty="0">
                <a:latin typeface="Cambria" panose="02040503050406030204" pitchFamily="18" charset="0"/>
              </a:rPr>
              <a:t>, or </a:t>
            </a:r>
            <a:r>
              <a:rPr lang="en-US" i="1" dirty="0">
                <a:latin typeface="Cambria" panose="02040503050406030204" pitchFamily="18" charset="0"/>
              </a:rPr>
              <a:t>loaded</a:t>
            </a:r>
            <a:r>
              <a:rPr lang="en-US" dirty="0">
                <a:latin typeface="Cambria" panose="02040503050406030204" pitchFamily="18" charset="0"/>
              </a:rPr>
              <a:t> antibodies</a:t>
            </a:r>
          </a:p>
        </p:txBody>
      </p:sp>
    </p:spTree>
    <p:extLst>
      <p:ext uri="{BB962C8B-B14F-4D97-AF65-F5344CB8AC3E}">
        <p14:creationId xmlns:p14="http://schemas.microsoft.com/office/powerpoint/2010/main" val="34688209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36979"/>
            <a:ext cx="10515600" cy="5936776"/>
          </a:xfrm>
        </p:spPr>
        <p:txBody>
          <a:bodyPr>
            <a:normAutofit lnSpcReduction="10000"/>
          </a:bodyPr>
          <a:lstStyle/>
          <a:p>
            <a:pPr marL="0" indent="0" algn="just" fontAlgn="base">
              <a:lnSpc>
                <a:spcPct val="150000"/>
              </a:lnSpc>
              <a:buNone/>
            </a:pPr>
            <a:r>
              <a:rPr lang="en-US" dirty="0">
                <a:latin typeface="Cambria" panose="02040503050406030204" pitchFamily="18" charset="0"/>
              </a:rPr>
              <a:t>They can be divided into groups depending on what they are linked </a:t>
            </a:r>
            <a:r>
              <a:rPr lang="en-US" dirty="0" smtClean="0">
                <a:latin typeface="Cambria" panose="02040503050406030204" pitchFamily="18" charset="0"/>
              </a:rPr>
              <a:t>to.</a:t>
            </a:r>
          </a:p>
          <a:p>
            <a:pPr marL="0" indent="0" algn="just" fontAlgn="base">
              <a:lnSpc>
                <a:spcPct val="150000"/>
              </a:lnSpc>
              <a:buNone/>
            </a:pPr>
            <a:r>
              <a:rPr lang="en-US" sz="2800" b="1" dirty="0" smtClean="0">
                <a:latin typeface="Cambria" panose="02040503050406030204" pitchFamily="18" charset="0"/>
              </a:rPr>
              <a:t>Radiolabeled </a:t>
            </a:r>
            <a:r>
              <a:rPr lang="en-US" sz="2800" b="1" dirty="0">
                <a:latin typeface="Cambria" panose="02040503050406030204" pitchFamily="18" charset="0"/>
              </a:rPr>
              <a:t>antibodies:</a:t>
            </a:r>
            <a:r>
              <a:rPr lang="en-US" sz="2800" dirty="0">
                <a:latin typeface="Cambria" panose="02040503050406030204" pitchFamily="18" charset="0"/>
              </a:rPr>
              <a:t> Radiolabeled antibodies have small radioactive particles attached to them. </a:t>
            </a:r>
            <a:r>
              <a:rPr lang="en-US" sz="2800" dirty="0" err="1">
                <a:latin typeface="Cambria" panose="02040503050406030204" pitchFamily="18" charset="0"/>
              </a:rPr>
              <a:t>Ibritumomab</a:t>
            </a:r>
            <a:r>
              <a:rPr lang="en-US" sz="2800" dirty="0">
                <a:latin typeface="Cambria" panose="02040503050406030204" pitchFamily="18" charset="0"/>
              </a:rPr>
              <a:t> </a:t>
            </a:r>
            <a:r>
              <a:rPr lang="en-US" sz="2800" dirty="0" err="1">
                <a:latin typeface="Cambria" panose="02040503050406030204" pitchFamily="18" charset="0"/>
              </a:rPr>
              <a:t>tiuxetan</a:t>
            </a:r>
            <a:r>
              <a:rPr lang="en-US" sz="2800" dirty="0">
                <a:latin typeface="Cambria" panose="02040503050406030204" pitchFamily="18" charset="0"/>
              </a:rPr>
              <a:t> (</a:t>
            </a:r>
            <a:r>
              <a:rPr lang="en-US" sz="2800" dirty="0" err="1">
                <a:latin typeface="Cambria" panose="02040503050406030204" pitchFamily="18" charset="0"/>
              </a:rPr>
              <a:t>Zevalin</a:t>
            </a:r>
            <a:r>
              <a:rPr lang="en-US" sz="2800" baseline="30000" dirty="0">
                <a:latin typeface="Cambria" panose="02040503050406030204" pitchFamily="18" charset="0"/>
              </a:rPr>
              <a:t>®</a:t>
            </a:r>
            <a:r>
              <a:rPr lang="en-US" sz="2800" dirty="0">
                <a:latin typeface="Cambria" panose="02040503050406030204" pitchFamily="18" charset="0"/>
              </a:rPr>
              <a:t>) (Intravenous) (</a:t>
            </a:r>
            <a:r>
              <a:rPr lang="en-US" sz="2800" dirty="0" smtClean="0">
                <a:latin typeface="Cambria" panose="02040503050406030204" pitchFamily="18" charset="0"/>
              </a:rPr>
              <a:t>either yttrium-90 or indium-111) </a:t>
            </a:r>
            <a:r>
              <a:rPr lang="en-US" sz="2800" dirty="0">
                <a:latin typeface="Cambria" panose="02040503050406030204" pitchFamily="18" charset="0"/>
              </a:rPr>
              <a:t>is an example of a radiolabeled </a:t>
            </a:r>
            <a:r>
              <a:rPr lang="en-US" sz="2800" dirty="0" err="1">
                <a:latin typeface="Cambria" panose="02040503050406030204" pitchFamily="18" charset="0"/>
              </a:rPr>
              <a:t>mAb</a:t>
            </a:r>
            <a:r>
              <a:rPr lang="en-US" sz="2800" dirty="0">
                <a:latin typeface="Cambria" panose="02040503050406030204" pitchFamily="18" charset="0"/>
              </a:rPr>
              <a:t>. The antibody binds to the CD20 antigen found on the surface of normal and malignant B cells (but not B cell precursors), allowing radiation from the attached isotope (mostly beta emission) to kill it and some nearby cells. </a:t>
            </a:r>
          </a:p>
          <a:p>
            <a:endParaRPr lang="en-US" dirty="0"/>
          </a:p>
        </p:txBody>
      </p:sp>
    </p:spTree>
    <p:extLst>
      <p:ext uri="{BB962C8B-B14F-4D97-AF65-F5344CB8AC3E}">
        <p14:creationId xmlns:p14="http://schemas.microsoft.com/office/powerpoint/2010/main" val="9170101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lnSpc>
                <a:spcPct val="150000"/>
              </a:lnSpc>
            </a:pPr>
            <a:r>
              <a:rPr lang="en-US" dirty="0">
                <a:latin typeface="Cambria" panose="02040503050406030204" pitchFamily="18" charset="0"/>
              </a:rPr>
              <a:t>This eliminate B cells from the body, allowing a new population of healthy B cells to develop from lymphoid stem cells. It can be used to treat some types of non-Hodgkin lymphoma. Treatment with this type of antibody is sometimes known as </a:t>
            </a:r>
            <a:r>
              <a:rPr lang="en-US" i="1" dirty="0" err="1">
                <a:latin typeface="Cambria" panose="02040503050406030204" pitchFamily="18" charset="0"/>
              </a:rPr>
              <a:t>radioimmunotherapy</a:t>
            </a:r>
            <a:r>
              <a:rPr lang="en-US" i="1" dirty="0">
                <a:latin typeface="Cambria" panose="02040503050406030204" pitchFamily="18" charset="0"/>
              </a:rPr>
              <a:t> </a:t>
            </a:r>
            <a:r>
              <a:rPr lang="en-US" dirty="0">
                <a:latin typeface="Cambria" panose="02040503050406030204" pitchFamily="18" charset="0"/>
              </a:rPr>
              <a:t>(RIT).</a:t>
            </a:r>
            <a:endParaRPr lang="en-US" dirty="0"/>
          </a:p>
        </p:txBody>
      </p:sp>
    </p:spTree>
    <p:extLst>
      <p:ext uri="{BB962C8B-B14F-4D97-AF65-F5344CB8AC3E}">
        <p14:creationId xmlns:p14="http://schemas.microsoft.com/office/powerpoint/2010/main" val="7610759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latin typeface="Cambria" panose="02040503050406030204" pitchFamily="18" charset="0"/>
              </a:rPr>
              <a:t>Chemolabeled</a:t>
            </a:r>
            <a:r>
              <a:rPr lang="en-US" b="1" dirty="0" smtClean="0">
                <a:latin typeface="Cambria" panose="02040503050406030204" pitchFamily="18" charset="0"/>
              </a:rPr>
              <a:t> antibodies</a:t>
            </a:r>
            <a:endParaRPr lang="en-US" dirty="0">
              <a:latin typeface="Cambria" panose="02040503050406030204" pitchFamily="18" charset="0"/>
            </a:endParaRPr>
          </a:p>
        </p:txBody>
      </p:sp>
      <p:sp>
        <p:nvSpPr>
          <p:cNvPr id="3" name="Content Placeholder 2"/>
          <p:cNvSpPr>
            <a:spLocks noGrp="1"/>
          </p:cNvSpPr>
          <p:nvPr>
            <p:ph idx="1"/>
          </p:nvPr>
        </p:nvSpPr>
        <p:spPr/>
        <p:txBody>
          <a:bodyPr/>
          <a:lstStyle/>
          <a:p>
            <a:pPr marL="0" indent="0" algn="just">
              <a:lnSpc>
                <a:spcPct val="150000"/>
              </a:lnSpc>
              <a:buNone/>
            </a:pPr>
            <a:r>
              <a:rPr lang="en-US" dirty="0" smtClean="0">
                <a:latin typeface="Cambria" panose="02040503050406030204" pitchFamily="18" charset="0"/>
              </a:rPr>
              <a:t>These </a:t>
            </a:r>
            <a:r>
              <a:rPr lang="en-US" dirty="0" err="1">
                <a:latin typeface="Cambria" panose="02040503050406030204" pitchFamily="18" charset="0"/>
              </a:rPr>
              <a:t>mAbs</a:t>
            </a:r>
            <a:r>
              <a:rPr lang="en-US" dirty="0">
                <a:latin typeface="Cambria" panose="02040503050406030204" pitchFamily="18" charset="0"/>
              </a:rPr>
              <a:t> have powerful chemotherapy (or other) drugs attached to them. They are also known as </a:t>
            </a:r>
            <a:r>
              <a:rPr lang="en-US" i="1" dirty="0">
                <a:latin typeface="Cambria" panose="02040503050406030204" pitchFamily="18" charset="0"/>
              </a:rPr>
              <a:t>antibody-drug conjugates </a:t>
            </a:r>
            <a:r>
              <a:rPr lang="en-US" dirty="0">
                <a:latin typeface="Cambria" panose="02040503050406030204" pitchFamily="18" charset="0"/>
              </a:rPr>
              <a:t>(ADCs). (The drug is often too powerful to be used on its own – it would cause too many side effects if not attached to an antibody.) </a:t>
            </a:r>
            <a:r>
              <a:rPr lang="en-US" dirty="0" err="1">
                <a:latin typeface="Cambria" panose="02040503050406030204" pitchFamily="18" charset="0"/>
              </a:rPr>
              <a:t>Chemolabeled</a:t>
            </a:r>
            <a:r>
              <a:rPr lang="en-US" dirty="0">
                <a:latin typeface="Cambria" panose="02040503050406030204" pitchFamily="18" charset="0"/>
              </a:rPr>
              <a:t> antibodies approved by the FDA to treat cancer now include:</a:t>
            </a:r>
          </a:p>
        </p:txBody>
      </p:sp>
    </p:spTree>
    <p:extLst>
      <p:ext uri="{BB962C8B-B14F-4D97-AF65-F5344CB8AC3E}">
        <p14:creationId xmlns:p14="http://schemas.microsoft.com/office/powerpoint/2010/main" val="23899151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50627"/>
            <a:ext cx="10515600" cy="5426336"/>
          </a:xfrm>
        </p:spPr>
        <p:txBody>
          <a:bodyPr>
            <a:normAutofit fontScale="85000" lnSpcReduction="10000"/>
          </a:bodyPr>
          <a:lstStyle/>
          <a:p>
            <a:pPr marL="0" lvl="0" indent="0" algn="just">
              <a:lnSpc>
                <a:spcPct val="160000"/>
              </a:lnSpc>
              <a:buNone/>
            </a:pPr>
            <a:r>
              <a:rPr lang="en-US" dirty="0" err="1" smtClean="0">
                <a:latin typeface="Cambria" panose="02040503050406030204" pitchFamily="18" charset="0"/>
              </a:rPr>
              <a:t>Brentuximab</a:t>
            </a:r>
            <a:r>
              <a:rPr lang="en-US" dirty="0" smtClean="0">
                <a:latin typeface="Cambria" panose="02040503050406030204" pitchFamily="18" charset="0"/>
              </a:rPr>
              <a:t> </a:t>
            </a:r>
            <a:r>
              <a:rPr lang="en-US" dirty="0" err="1" smtClean="0">
                <a:latin typeface="Cambria" panose="02040503050406030204" pitchFamily="18" charset="0"/>
              </a:rPr>
              <a:t>Vedotin</a:t>
            </a:r>
            <a:r>
              <a:rPr lang="en-US" dirty="0" smtClean="0">
                <a:latin typeface="Cambria" panose="02040503050406030204" pitchFamily="18" charset="0"/>
              </a:rPr>
              <a:t> (</a:t>
            </a:r>
            <a:r>
              <a:rPr lang="en-US" dirty="0" err="1" smtClean="0">
                <a:latin typeface="Cambria" panose="02040503050406030204" pitchFamily="18" charset="0"/>
              </a:rPr>
              <a:t>Adcetris</a:t>
            </a:r>
            <a:r>
              <a:rPr lang="en-US" baseline="30000" dirty="0">
                <a:latin typeface="Cambria" panose="02040503050406030204" pitchFamily="18" charset="0"/>
              </a:rPr>
              <a:t>®</a:t>
            </a:r>
            <a:r>
              <a:rPr lang="en-US" dirty="0">
                <a:latin typeface="Cambria" panose="02040503050406030204" pitchFamily="18" charset="0"/>
              </a:rPr>
              <a:t>), an antibody that targets the CD30 antigen (found on lymphocytes), attached to a chemo drug called </a:t>
            </a:r>
            <a:r>
              <a:rPr lang="en-US" i="1" dirty="0">
                <a:latin typeface="Cambria" panose="02040503050406030204" pitchFamily="18" charset="0"/>
              </a:rPr>
              <a:t>MMAE</a:t>
            </a:r>
            <a:r>
              <a:rPr lang="en-US" dirty="0">
                <a:latin typeface="Cambria" panose="02040503050406030204" pitchFamily="18" charset="0"/>
              </a:rPr>
              <a:t>. This drug is used to </a:t>
            </a:r>
            <a:r>
              <a:rPr lang="en-US" dirty="0" smtClean="0">
                <a:latin typeface="Cambria" panose="02040503050406030204" pitchFamily="18" charset="0"/>
              </a:rPr>
              <a:t>treat Hodgkin lymphoma</a:t>
            </a:r>
            <a:r>
              <a:rPr lang="en-US" dirty="0">
                <a:latin typeface="Cambria" panose="02040503050406030204" pitchFamily="18" charset="0"/>
              </a:rPr>
              <a:t> </a:t>
            </a:r>
            <a:r>
              <a:rPr lang="en-US" dirty="0" smtClean="0">
                <a:latin typeface="Cambria" panose="02040503050406030204" pitchFamily="18" charset="0"/>
              </a:rPr>
              <a:t>and </a:t>
            </a:r>
            <a:r>
              <a:rPr lang="en-US" dirty="0">
                <a:latin typeface="Cambria" panose="02040503050406030204" pitchFamily="18" charset="0"/>
              </a:rPr>
              <a:t>anaplastic large cell lymphoma that is no longer responding to other treatments. </a:t>
            </a:r>
            <a:r>
              <a:rPr lang="en-US" dirty="0" err="1">
                <a:latin typeface="Cambria" panose="02040503050406030204" pitchFamily="18" charset="0"/>
              </a:rPr>
              <a:t>Brentuximab</a:t>
            </a:r>
            <a:r>
              <a:rPr lang="en-US" dirty="0">
                <a:latin typeface="Cambria" panose="02040503050406030204" pitchFamily="18" charset="0"/>
              </a:rPr>
              <a:t> </a:t>
            </a:r>
            <a:r>
              <a:rPr lang="en-US" dirty="0" err="1">
                <a:latin typeface="Cambria" panose="02040503050406030204" pitchFamily="18" charset="0"/>
              </a:rPr>
              <a:t>vedotin</a:t>
            </a:r>
            <a:r>
              <a:rPr lang="en-US" dirty="0">
                <a:latin typeface="Cambria" panose="02040503050406030204" pitchFamily="18" charset="0"/>
              </a:rPr>
              <a:t> </a:t>
            </a:r>
            <a:r>
              <a:rPr lang="en-US" dirty="0" smtClean="0">
                <a:latin typeface="Cambria" panose="02040503050406030204" pitchFamily="18" charset="0"/>
              </a:rPr>
              <a:t>consists </a:t>
            </a:r>
            <a:r>
              <a:rPr lang="en-US" dirty="0">
                <a:latin typeface="Cambria" panose="02040503050406030204" pitchFamily="18" charset="0"/>
              </a:rPr>
              <a:t>of </a:t>
            </a:r>
            <a:r>
              <a:rPr lang="en-US" dirty="0" smtClean="0">
                <a:latin typeface="Cambria" panose="02040503050406030204" pitchFamily="18" charset="0"/>
              </a:rPr>
              <a:t>the Chimeric monoclonal antibody</a:t>
            </a:r>
            <a:r>
              <a:rPr lang="en-US" dirty="0">
                <a:latin typeface="Cambria" panose="02040503050406030204" pitchFamily="18" charset="0"/>
              </a:rPr>
              <a:t> </a:t>
            </a:r>
            <a:r>
              <a:rPr lang="en-US" dirty="0" err="1" smtClean="0">
                <a:latin typeface="Cambria" panose="02040503050406030204" pitchFamily="18" charset="0"/>
              </a:rPr>
              <a:t>brentuximab</a:t>
            </a:r>
            <a:r>
              <a:rPr lang="en-US" dirty="0" smtClean="0">
                <a:latin typeface="Cambria" panose="02040503050406030204" pitchFamily="18" charset="0"/>
              </a:rPr>
              <a:t> </a:t>
            </a:r>
            <a:r>
              <a:rPr lang="en-US" dirty="0">
                <a:latin typeface="Cambria" panose="02040503050406030204" pitchFamily="18" charset="0"/>
              </a:rPr>
              <a:t>(cAC10, which targets the cell-membrane </a:t>
            </a:r>
            <a:r>
              <a:rPr lang="en-US" dirty="0" smtClean="0">
                <a:latin typeface="Cambria" panose="02040503050406030204" pitchFamily="18" charset="0"/>
              </a:rPr>
              <a:t>protein CD30) </a:t>
            </a:r>
            <a:r>
              <a:rPr lang="en-US" dirty="0">
                <a:latin typeface="Cambria" panose="02040503050406030204" pitchFamily="18" charset="0"/>
              </a:rPr>
              <a:t>linked to </a:t>
            </a:r>
            <a:r>
              <a:rPr lang="en-US" dirty="0" err="1">
                <a:latin typeface="Cambria" panose="02040503050406030204" pitchFamily="18" charset="0"/>
              </a:rPr>
              <a:t>cathepsin</a:t>
            </a:r>
            <a:r>
              <a:rPr lang="en-US" dirty="0">
                <a:latin typeface="Cambria" panose="02040503050406030204" pitchFamily="18" charset="0"/>
              </a:rPr>
              <a:t> cleavable linker </a:t>
            </a:r>
            <a:r>
              <a:rPr lang="en-US" dirty="0" smtClean="0">
                <a:latin typeface="Cambria" panose="02040503050406030204" pitchFamily="18" charset="0"/>
              </a:rPr>
              <a:t>(</a:t>
            </a:r>
            <a:r>
              <a:rPr lang="en-US" dirty="0" err="1" smtClean="0">
                <a:latin typeface="Cambria" panose="02040503050406030204" pitchFamily="18" charset="0"/>
              </a:rPr>
              <a:t>valine-citrulline</a:t>
            </a:r>
            <a:r>
              <a:rPr lang="en-US" dirty="0" smtClean="0">
                <a:latin typeface="Cambria" panose="02040503050406030204" pitchFamily="18" charset="0"/>
              </a:rPr>
              <a:t>), para-</a:t>
            </a:r>
            <a:r>
              <a:rPr lang="en-US" dirty="0" err="1" smtClean="0">
                <a:latin typeface="Cambria" panose="02040503050406030204" pitchFamily="18" charset="0"/>
              </a:rPr>
              <a:t>aminobenzylcarbamate</a:t>
            </a:r>
            <a:r>
              <a:rPr lang="en-US" dirty="0">
                <a:latin typeface="Cambria" panose="02040503050406030204" pitchFamily="18" charset="0"/>
              </a:rPr>
              <a:t> </a:t>
            </a:r>
            <a:r>
              <a:rPr lang="en-US" dirty="0" smtClean="0">
                <a:latin typeface="Cambria" panose="02040503050406030204" pitchFamily="18" charset="0"/>
              </a:rPr>
              <a:t>spacer </a:t>
            </a:r>
            <a:r>
              <a:rPr lang="en-US" dirty="0">
                <a:latin typeface="Cambria" panose="02040503050406030204" pitchFamily="18" charset="0"/>
              </a:rPr>
              <a:t>three to five units of </a:t>
            </a:r>
            <a:r>
              <a:rPr lang="en-US" dirty="0" smtClean="0">
                <a:latin typeface="Cambria" panose="02040503050406030204" pitchFamily="18" charset="0"/>
              </a:rPr>
              <a:t>the antimitotic agent, </a:t>
            </a:r>
            <a:r>
              <a:rPr lang="en-US" dirty="0" err="1" smtClean="0">
                <a:latin typeface="Cambria" panose="02040503050406030204" pitchFamily="18" charset="0"/>
              </a:rPr>
              <a:t>monomethyl</a:t>
            </a:r>
            <a:r>
              <a:rPr lang="en-US" dirty="0" smtClean="0">
                <a:latin typeface="Cambria" panose="02040503050406030204" pitchFamily="18" charset="0"/>
              </a:rPr>
              <a:t> </a:t>
            </a:r>
            <a:r>
              <a:rPr lang="en-US" dirty="0" err="1" smtClean="0">
                <a:latin typeface="Cambria" panose="02040503050406030204" pitchFamily="18" charset="0"/>
              </a:rPr>
              <a:t>auristatin</a:t>
            </a:r>
            <a:r>
              <a:rPr lang="en-US" dirty="0" smtClean="0">
                <a:latin typeface="Cambria" panose="02040503050406030204" pitchFamily="18" charset="0"/>
              </a:rPr>
              <a:t> E</a:t>
            </a:r>
            <a:r>
              <a:rPr lang="en-US" dirty="0">
                <a:latin typeface="Cambria" panose="02040503050406030204" pitchFamily="18" charset="0"/>
              </a:rPr>
              <a:t> </a:t>
            </a:r>
            <a:r>
              <a:rPr lang="en-US" dirty="0" smtClean="0">
                <a:latin typeface="Cambria" panose="02040503050406030204" pitchFamily="18" charset="0"/>
              </a:rPr>
              <a:t>(</a:t>
            </a:r>
            <a:r>
              <a:rPr lang="en-US" dirty="0">
                <a:latin typeface="Cambria" panose="02040503050406030204" pitchFamily="18" charset="0"/>
              </a:rPr>
              <a:t>MMAE, reflected by the '</a:t>
            </a:r>
            <a:r>
              <a:rPr lang="en-US" dirty="0" err="1">
                <a:latin typeface="Cambria" panose="02040503050406030204" pitchFamily="18" charset="0"/>
              </a:rPr>
              <a:t>vedotin</a:t>
            </a:r>
            <a:r>
              <a:rPr lang="en-US" dirty="0">
                <a:latin typeface="Cambria" panose="02040503050406030204" pitchFamily="18" charset="0"/>
              </a:rPr>
              <a:t>' in the drug's name</a:t>
            </a:r>
            <a:r>
              <a:rPr lang="en-US" dirty="0" smtClean="0">
                <a:latin typeface="Cambria" panose="02040503050406030204" pitchFamily="18" charset="0"/>
              </a:rPr>
              <a:t>).</a:t>
            </a:r>
            <a:r>
              <a:rPr lang="en-US" u="sng" baseline="30000" dirty="0">
                <a:latin typeface="Cambria" panose="02040503050406030204" pitchFamily="18" charset="0"/>
              </a:rPr>
              <a:t> </a:t>
            </a:r>
            <a:endParaRPr lang="en-US" dirty="0">
              <a:latin typeface="Cambria" panose="02040503050406030204" pitchFamily="18" charset="0"/>
            </a:endParaRPr>
          </a:p>
        </p:txBody>
      </p:sp>
    </p:spTree>
    <p:extLst>
      <p:ext uri="{BB962C8B-B14F-4D97-AF65-F5344CB8AC3E}">
        <p14:creationId xmlns:p14="http://schemas.microsoft.com/office/powerpoint/2010/main" val="8373883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91821"/>
            <a:ext cx="10515600" cy="5349922"/>
          </a:xfrm>
        </p:spPr>
        <p:txBody>
          <a:bodyPr>
            <a:normAutofit lnSpcReduction="10000"/>
          </a:bodyPr>
          <a:lstStyle/>
          <a:p>
            <a:pPr algn="just">
              <a:lnSpc>
                <a:spcPct val="160000"/>
              </a:lnSpc>
            </a:pPr>
            <a:r>
              <a:rPr lang="en-US" dirty="0" smtClean="0">
                <a:latin typeface="Cambria" panose="02040503050406030204" pitchFamily="18" charset="0"/>
              </a:rPr>
              <a:t>The peptide-based linker bonds the antibody to the cytotoxic compound in a stable manner so the drug is not easily released from the antibody under physiologic conditions to help prevent toxicity to healthy cells and ensure dosage efficiency.</a:t>
            </a:r>
          </a:p>
          <a:p>
            <a:pPr algn="just">
              <a:lnSpc>
                <a:spcPct val="160000"/>
              </a:lnSpc>
            </a:pPr>
            <a:r>
              <a:rPr lang="en-US" dirty="0">
                <a:latin typeface="Cambria" panose="02040503050406030204" pitchFamily="18" charset="0"/>
              </a:rPr>
              <a:t>The peptide antibody-drug bond facilitates rapid and efficient drug cleavage inside </a:t>
            </a:r>
            <a:r>
              <a:rPr lang="en-US" dirty="0" smtClean="0">
                <a:latin typeface="Cambria" panose="02040503050406030204" pitchFamily="18" charset="0"/>
              </a:rPr>
              <a:t>target tumor</a:t>
            </a:r>
            <a:r>
              <a:rPr lang="en-US" dirty="0">
                <a:latin typeface="Cambria" panose="02040503050406030204" pitchFamily="18" charset="0"/>
              </a:rPr>
              <a:t> </a:t>
            </a:r>
            <a:r>
              <a:rPr lang="en-US" dirty="0" smtClean="0">
                <a:latin typeface="Cambria" panose="02040503050406030204" pitchFamily="18" charset="0"/>
              </a:rPr>
              <a:t>cell</a:t>
            </a:r>
            <a:r>
              <a:rPr lang="en-US" dirty="0">
                <a:latin typeface="Cambria" panose="02040503050406030204" pitchFamily="18" charset="0"/>
              </a:rPr>
              <a:t>. The antibody cAC10 part of the drug binds to CD30 which often occurs on diseased cells but rarely on normal tissues. </a:t>
            </a:r>
          </a:p>
        </p:txBody>
      </p:sp>
    </p:spTree>
    <p:extLst>
      <p:ext uri="{BB962C8B-B14F-4D97-AF65-F5344CB8AC3E}">
        <p14:creationId xmlns:p14="http://schemas.microsoft.com/office/powerpoint/2010/main" val="648041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46161"/>
            <a:ext cx="10515600" cy="5636526"/>
          </a:xfrm>
        </p:spPr>
        <p:txBody>
          <a:bodyPr>
            <a:normAutofit/>
          </a:bodyPr>
          <a:lstStyle/>
          <a:p>
            <a:pPr marL="0" indent="0" algn="just">
              <a:lnSpc>
                <a:spcPct val="150000"/>
              </a:lnSpc>
              <a:buNone/>
            </a:pPr>
            <a:r>
              <a:rPr lang="en-US" dirty="0" smtClean="0">
                <a:latin typeface="Cambria" panose="02040503050406030204" pitchFamily="18" charset="0"/>
              </a:rPr>
              <a:t>The antibody portion of the drug attaches to CD30 on the surface of malignant cells, delivering MMAE which is responsible for the anti-</a:t>
            </a:r>
            <a:r>
              <a:rPr lang="en-US" dirty="0" err="1" smtClean="0">
                <a:latin typeface="Cambria" panose="02040503050406030204" pitchFamily="18" charset="0"/>
              </a:rPr>
              <a:t>tumour</a:t>
            </a:r>
            <a:r>
              <a:rPr lang="en-US" dirty="0" smtClean="0">
                <a:latin typeface="Cambria" panose="02040503050406030204" pitchFamily="18" charset="0"/>
              </a:rPr>
              <a:t> activity. Once bound </a:t>
            </a:r>
            <a:r>
              <a:rPr lang="en-US" dirty="0" err="1" smtClean="0">
                <a:latin typeface="Cambria" panose="02040503050406030204" pitchFamily="18" charset="0"/>
              </a:rPr>
              <a:t>brentuximab</a:t>
            </a:r>
            <a:r>
              <a:rPr lang="en-US" dirty="0" smtClean="0">
                <a:latin typeface="Cambria" panose="02040503050406030204" pitchFamily="18" charset="0"/>
              </a:rPr>
              <a:t> </a:t>
            </a:r>
            <a:r>
              <a:rPr lang="en-US" dirty="0" err="1" smtClean="0">
                <a:latin typeface="Cambria" panose="02040503050406030204" pitchFamily="18" charset="0"/>
              </a:rPr>
              <a:t>vedotin</a:t>
            </a:r>
            <a:r>
              <a:rPr lang="en-US" dirty="0" smtClean="0">
                <a:latin typeface="Cambria" panose="02040503050406030204" pitchFamily="18" charset="0"/>
              </a:rPr>
              <a:t> is </a:t>
            </a:r>
            <a:r>
              <a:rPr lang="en-US" dirty="0" err="1" smtClean="0">
                <a:latin typeface="Cambria" panose="02040503050406030204" pitchFamily="18" charset="0"/>
              </a:rPr>
              <a:t>internalised</a:t>
            </a:r>
            <a:r>
              <a:rPr lang="en-US" dirty="0" smtClean="0">
                <a:latin typeface="Cambria" panose="02040503050406030204" pitchFamily="18" charset="0"/>
              </a:rPr>
              <a:t> by endocytosis and thus selectively taken up by targeted cells. The vesicle containing the drug is fused with lysosomes and </a:t>
            </a:r>
            <a:r>
              <a:rPr lang="en-US" dirty="0" err="1" smtClean="0">
                <a:latin typeface="Cambria" panose="02040503050406030204" pitchFamily="18" charset="0"/>
              </a:rPr>
              <a:t>lysosomal</a:t>
            </a:r>
            <a:r>
              <a:rPr lang="en-US" dirty="0" smtClean="0">
                <a:latin typeface="Cambria" panose="02040503050406030204" pitchFamily="18" charset="0"/>
              </a:rPr>
              <a:t> cysteine proteases, particularly </a:t>
            </a:r>
            <a:r>
              <a:rPr lang="en-US" dirty="0" err="1" smtClean="0">
                <a:latin typeface="Cambria" panose="02040503050406030204" pitchFamily="18" charset="0"/>
              </a:rPr>
              <a:t>cathepsin</a:t>
            </a:r>
            <a:r>
              <a:rPr lang="en-US" dirty="0" smtClean="0">
                <a:latin typeface="Cambria" panose="02040503050406030204" pitchFamily="18" charset="0"/>
              </a:rPr>
              <a:t> B start to break down </a:t>
            </a:r>
            <a:r>
              <a:rPr lang="en-US" dirty="0" err="1" smtClean="0">
                <a:latin typeface="Cambria" panose="02040503050406030204" pitchFamily="18" charset="0"/>
              </a:rPr>
              <a:t>valine-citrulline</a:t>
            </a:r>
            <a:r>
              <a:rPr lang="en-US" dirty="0" smtClean="0">
                <a:latin typeface="Cambria" panose="02040503050406030204" pitchFamily="18" charset="0"/>
              </a:rPr>
              <a:t> linker and MMAE is no longer bound to the antibody and is released directly into the tumor environment.</a:t>
            </a:r>
          </a:p>
          <a:p>
            <a:endParaRPr lang="en-US" dirty="0"/>
          </a:p>
        </p:txBody>
      </p:sp>
    </p:spTree>
    <p:extLst>
      <p:ext uri="{BB962C8B-B14F-4D97-AF65-F5344CB8AC3E}">
        <p14:creationId xmlns:p14="http://schemas.microsoft.com/office/powerpoint/2010/main" val="19456350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
            </a:r>
            <a:br>
              <a:rPr lang="en-US" b="1" dirty="0" smtClean="0"/>
            </a:br>
            <a:r>
              <a:rPr lang="en-US" b="1" dirty="0" err="1" smtClean="0">
                <a:latin typeface="Cambria" panose="02040503050406030204" pitchFamily="18" charset="0"/>
              </a:rPr>
              <a:t>Biospecific</a:t>
            </a:r>
            <a:r>
              <a:rPr lang="en-US" b="1" dirty="0" smtClean="0">
                <a:latin typeface="Cambria" panose="02040503050406030204" pitchFamily="18" charset="0"/>
              </a:rPr>
              <a:t> </a:t>
            </a:r>
            <a:r>
              <a:rPr lang="en-US" b="1" dirty="0">
                <a:latin typeface="Cambria" panose="02040503050406030204" pitchFamily="18" charset="0"/>
              </a:rPr>
              <a:t>monoclonal antibodies</a:t>
            </a:r>
            <a:br>
              <a:rPr lang="en-US" b="1" dirty="0">
                <a:latin typeface="Cambria" panose="02040503050406030204" pitchFamily="18" charset="0"/>
              </a:rPr>
            </a:br>
            <a:endParaRPr lang="en-US" b="1" dirty="0">
              <a:latin typeface="Cambria" panose="02040503050406030204" pitchFamily="18" charset="0"/>
            </a:endParaRPr>
          </a:p>
        </p:txBody>
      </p:sp>
      <p:sp>
        <p:nvSpPr>
          <p:cNvPr id="3" name="Content Placeholder 2"/>
          <p:cNvSpPr>
            <a:spLocks noGrp="1"/>
          </p:cNvSpPr>
          <p:nvPr>
            <p:ph idx="1"/>
          </p:nvPr>
        </p:nvSpPr>
        <p:spPr>
          <a:xfrm>
            <a:off x="838200" y="1446662"/>
            <a:ext cx="10515600" cy="5186149"/>
          </a:xfrm>
        </p:spPr>
        <p:txBody>
          <a:bodyPr>
            <a:normAutofit fontScale="92500" lnSpcReduction="10000"/>
          </a:bodyPr>
          <a:lstStyle/>
          <a:p>
            <a:pPr marL="0" indent="0" algn="just">
              <a:lnSpc>
                <a:spcPct val="150000"/>
              </a:lnSpc>
              <a:buNone/>
            </a:pPr>
            <a:r>
              <a:rPr lang="en-US" dirty="0">
                <a:latin typeface="Cambria" panose="02040503050406030204" pitchFamily="18" charset="0"/>
              </a:rPr>
              <a:t>These drugs are made up of parts of 2 different </a:t>
            </a:r>
            <a:r>
              <a:rPr lang="en-US" dirty="0" err="1">
                <a:latin typeface="Cambria" panose="02040503050406030204" pitchFamily="18" charset="0"/>
              </a:rPr>
              <a:t>mAbs</a:t>
            </a:r>
            <a:r>
              <a:rPr lang="en-US" dirty="0">
                <a:latin typeface="Cambria" panose="02040503050406030204" pitchFamily="18" charset="0"/>
              </a:rPr>
              <a:t>, meaning they can attach to 2 different proteins at the same time. An example is </a:t>
            </a:r>
            <a:r>
              <a:rPr lang="en-US" dirty="0" err="1">
                <a:solidFill>
                  <a:srgbClr val="FF0000"/>
                </a:solidFill>
                <a:latin typeface="Cambria" panose="02040503050406030204" pitchFamily="18" charset="0"/>
              </a:rPr>
              <a:t>blinatumomab</a:t>
            </a:r>
            <a:r>
              <a:rPr lang="en-US" dirty="0">
                <a:latin typeface="Cambria" panose="02040503050406030204" pitchFamily="18" charset="0"/>
              </a:rPr>
              <a:t> (</a:t>
            </a:r>
            <a:r>
              <a:rPr lang="en-US" dirty="0" err="1">
                <a:latin typeface="Cambria" panose="02040503050406030204" pitchFamily="18" charset="0"/>
              </a:rPr>
              <a:t>Blincyto</a:t>
            </a:r>
            <a:r>
              <a:rPr lang="en-US" dirty="0">
                <a:latin typeface="Cambria" panose="02040503050406030204" pitchFamily="18" charset="0"/>
              </a:rPr>
              <a:t>), which is used to treat some types of </a:t>
            </a:r>
            <a:r>
              <a:rPr lang="en-US" dirty="0" smtClean="0">
                <a:latin typeface="Cambria" panose="02040503050406030204" pitchFamily="18" charset="0"/>
              </a:rPr>
              <a:t>Acute Lymphocytic Leukemia </a:t>
            </a:r>
            <a:r>
              <a:rPr lang="en-US" dirty="0">
                <a:latin typeface="Cambria" panose="02040503050406030204" pitchFamily="18" charset="0"/>
              </a:rPr>
              <a:t>(ALL). One part of </a:t>
            </a:r>
            <a:r>
              <a:rPr lang="en-US" dirty="0" err="1">
                <a:latin typeface="Cambria" panose="02040503050406030204" pitchFamily="18" charset="0"/>
              </a:rPr>
              <a:t>blinatumomab</a:t>
            </a:r>
            <a:r>
              <a:rPr lang="en-US" dirty="0">
                <a:latin typeface="Cambria" panose="02040503050406030204" pitchFamily="18" charset="0"/>
              </a:rPr>
              <a:t> attaches to the CD19 protein, which is found on some leukemia and lymphoma cells. Another part attaches to CD3, a protein found on immune cells called T cells. By binding to both proteins, this drug brings the cancer cells and immune cells together, which is thought to cause the immune system to attack the cancer cells.</a:t>
            </a:r>
          </a:p>
          <a:p>
            <a:endParaRPr lang="en-US" dirty="0"/>
          </a:p>
        </p:txBody>
      </p:sp>
    </p:spTree>
    <p:extLst>
      <p:ext uri="{BB962C8B-B14F-4D97-AF65-F5344CB8AC3E}">
        <p14:creationId xmlns:p14="http://schemas.microsoft.com/office/powerpoint/2010/main" val="1339494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91570"/>
            <a:ext cx="10515600" cy="5636525"/>
          </a:xfrm>
        </p:spPr>
        <p:txBody>
          <a:bodyPr>
            <a:normAutofit/>
          </a:bodyPr>
          <a:lstStyle/>
          <a:p>
            <a:pPr algn="just">
              <a:lnSpc>
                <a:spcPct val="150000"/>
              </a:lnSpc>
            </a:pPr>
            <a:r>
              <a:rPr lang="en-US" dirty="0" smtClean="0">
                <a:latin typeface="Cambria" panose="02040503050406030204" pitchFamily="18" charset="0"/>
              </a:rPr>
              <a:t>Monoclonal antibodies have monovalent affinity, in that they bind to the same epitope.</a:t>
            </a:r>
          </a:p>
          <a:p>
            <a:pPr algn="just">
              <a:lnSpc>
                <a:spcPct val="150000"/>
              </a:lnSpc>
            </a:pPr>
            <a:r>
              <a:rPr lang="en-US" dirty="0" smtClean="0">
                <a:latin typeface="Cambria" panose="02040503050406030204" pitchFamily="18" charset="0"/>
              </a:rPr>
              <a:t>Given </a:t>
            </a:r>
            <a:r>
              <a:rPr lang="en-US" dirty="0">
                <a:latin typeface="Cambria" panose="02040503050406030204" pitchFamily="18" charset="0"/>
              </a:rPr>
              <a:t>almost any substance, it is possible to produce monoclonal antibodies that specifically bind to that substance; they can then serve to detect or purify that substance. This has become an important tool </a:t>
            </a:r>
            <a:r>
              <a:rPr lang="en-US" dirty="0" smtClean="0">
                <a:latin typeface="Cambria" panose="02040503050406030204" pitchFamily="18" charset="0"/>
              </a:rPr>
              <a:t>in biochemistry, molecular biology and medicine. When </a:t>
            </a:r>
            <a:r>
              <a:rPr lang="en-US" dirty="0">
                <a:latin typeface="Cambria" panose="02040503050406030204" pitchFamily="18" charset="0"/>
              </a:rPr>
              <a:t>used as medications, the non-proprietary [not registered] drug name ends in </a:t>
            </a:r>
            <a:r>
              <a:rPr lang="en-US" b="1" dirty="0">
                <a:latin typeface="Cambria" panose="02040503050406030204" pitchFamily="18" charset="0"/>
              </a:rPr>
              <a:t>-</a:t>
            </a:r>
            <a:r>
              <a:rPr lang="en-US" b="1" dirty="0" err="1" smtClean="0">
                <a:latin typeface="Cambria" panose="02040503050406030204" pitchFamily="18" charset="0"/>
              </a:rPr>
              <a:t>mab</a:t>
            </a:r>
            <a:r>
              <a:rPr lang="en-US" dirty="0" smtClean="0">
                <a:latin typeface="Cambria" panose="02040503050406030204" pitchFamily="18" charset="0"/>
              </a:rPr>
              <a:t>.</a:t>
            </a:r>
            <a:endParaRPr lang="en-US" dirty="0">
              <a:latin typeface="Cambria" panose="02040503050406030204" pitchFamily="18" charset="0"/>
            </a:endParaRPr>
          </a:p>
          <a:p>
            <a:endParaRPr lang="en-US" dirty="0"/>
          </a:p>
        </p:txBody>
      </p:sp>
    </p:spTree>
    <p:extLst>
      <p:ext uri="{BB962C8B-B14F-4D97-AF65-F5344CB8AC3E}">
        <p14:creationId xmlns:p14="http://schemas.microsoft.com/office/powerpoint/2010/main" val="40776622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
            </a:r>
            <a:br>
              <a:rPr lang="en-US" b="1" dirty="0" smtClean="0"/>
            </a:br>
            <a:r>
              <a:rPr lang="en-US" b="1" dirty="0" smtClean="0">
                <a:latin typeface="Cambria" panose="02040503050406030204" pitchFamily="18" charset="0"/>
              </a:rPr>
              <a:t>Possible </a:t>
            </a:r>
            <a:r>
              <a:rPr lang="en-US" b="1" dirty="0">
                <a:latin typeface="Cambria" panose="02040503050406030204" pitchFamily="18" charset="0"/>
              </a:rPr>
              <a:t>side effects of monoclonal antibodies</a:t>
            </a:r>
            <a:r>
              <a:rPr lang="en-US" dirty="0"/>
              <a:t/>
            </a:r>
            <a:br>
              <a:rPr lang="en-US" dirty="0"/>
            </a:br>
            <a:endParaRPr lang="en-US" dirty="0"/>
          </a:p>
        </p:txBody>
      </p:sp>
      <p:sp>
        <p:nvSpPr>
          <p:cNvPr id="3" name="Content Placeholder 2"/>
          <p:cNvSpPr>
            <a:spLocks noGrp="1"/>
          </p:cNvSpPr>
          <p:nvPr>
            <p:ph idx="1"/>
          </p:nvPr>
        </p:nvSpPr>
        <p:spPr>
          <a:xfrm>
            <a:off x="838200" y="1825624"/>
            <a:ext cx="10515600" cy="4779891"/>
          </a:xfrm>
        </p:spPr>
        <p:txBody>
          <a:bodyPr>
            <a:normAutofit fontScale="85000" lnSpcReduction="20000"/>
          </a:bodyPr>
          <a:lstStyle/>
          <a:p>
            <a:pPr marL="0" indent="0" algn="just" fontAlgn="base">
              <a:lnSpc>
                <a:spcPct val="160000"/>
              </a:lnSpc>
              <a:buNone/>
            </a:pPr>
            <a:r>
              <a:rPr lang="en-US" dirty="0">
                <a:latin typeface="Cambria" panose="02040503050406030204" pitchFamily="18" charset="0"/>
              </a:rPr>
              <a:t>Monoclonal antibodies are given </a:t>
            </a:r>
            <a:r>
              <a:rPr lang="en-US" dirty="0" smtClean="0">
                <a:latin typeface="Cambria" panose="02040503050406030204" pitchFamily="18" charset="0"/>
              </a:rPr>
              <a:t>intravenously. </a:t>
            </a:r>
            <a:r>
              <a:rPr lang="en-US" dirty="0">
                <a:latin typeface="Cambria" panose="02040503050406030204" pitchFamily="18" charset="0"/>
              </a:rPr>
              <a:t>The antibodies themselves are proteins, so giving them can sometimes cause something like an allergic reaction. </a:t>
            </a:r>
            <a:r>
              <a:rPr lang="en-US" dirty="0" smtClean="0">
                <a:latin typeface="Cambria" panose="02040503050406030204" pitchFamily="18" charset="0"/>
              </a:rPr>
              <a:t>Possible </a:t>
            </a:r>
            <a:r>
              <a:rPr lang="en-US" dirty="0">
                <a:latin typeface="Cambria" panose="02040503050406030204" pitchFamily="18" charset="0"/>
              </a:rPr>
              <a:t>side effects can include:</a:t>
            </a:r>
          </a:p>
          <a:p>
            <a:pPr marL="0" lvl="0" indent="0" algn="just" fontAlgn="base">
              <a:lnSpc>
                <a:spcPct val="160000"/>
              </a:lnSpc>
              <a:buNone/>
            </a:pPr>
            <a:r>
              <a:rPr lang="en-US" dirty="0" smtClean="0">
                <a:latin typeface="Cambria" panose="02040503050406030204" pitchFamily="18" charset="0"/>
              </a:rPr>
              <a:t>Fever			Chills			Weakness		Headache</a:t>
            </a:r>
            <a:endParaRPr lang="en-US" dirty="0">
              <a:latin typeface="Cambria" panose="02040503050406030204" pitchFamily="18" charset="0"/>
            </a:endParaRPr>
          </a:p>
          <a:p>
            <a:pPr marL="0" lvl="0" indent="0" algn="just" fontAlgn="base">
              <a:lnSpc>
                <a:spcPct val="160000"/>
              </a:lnSpc>
              <a:buNone/>
            </a:pPr>
            <a:r>
              <a:rPr lang="en-US" dirty="0" smtClean="0">
                <a:latin typeface="Cambria" panose="02040503050406030204" pitchFamily="18" charset="0"/>
              </a:rPr>
              <a:t>Nausea		Vomiting		Diarrhea		Rashes</a:t>
            </a:r>
          </a:p>
          <a:p>
            <a:pPr marL="0" lvl="0" indent="0" algn="just" fontAlgn="base">
              <a:lnSpc>
                <a:spcPct val="160000"/>
              </a:lnSpc>
              <a:buNone/>
            </a:pPr>
            <a:r>
              <a:rPr lang="en-US" smtClean="0">
                <a:latin typeface="Cambria" panose="02040503050406030204" pitchFamily="18" charset="0"/>
              </a:rPr>
              <a:t>Low blood pressure</a:t>
            </a:r>
            <a:endParaRPr lang="en-US" dirty="0">
              <a:latin typeface="Cambria" panose="02040503050406030204" pitchFamily="18" charset="0"/>
            </a:endParaRPr>
          </a:p>
          <a:p>
            <a:pPr marL="0" indent="0" algn="just">
              <a:lnSpc>
                <a:spcPct val="160000"/>
              </a:lnSpc>
              <a:buNone/>
            </a:pPr>
            <a:r>
              <a:rPr lang="en-US" dirty="0">
                <a:latin typeface="Cambria" panose="02040503050406030204" pitchFamily="18" charset="0"/>
              </a:rPr>
              <a:t>Compared with chemotherapy drugs, naked </a:t>
            </a:r>
            <a:r>
              <a:rPr lang="en-US" dirty="0" err="1">
                <a:latin typeface="Cambria" panose="02040503050406030204" pitchFamily="18" charset="0"/>
              </a:rPr>
              <a:t>mAbs</a:t>
            </a:r>
            <a:r>
              <a:rPr lang="en-US" dirty="0">
                <a:latin typeface="Cambria" panose="02040503050406030204" pitchFamily="18" charset="0"/>
              </a:rPr>
              <a:t> tend to have fewer serious side effects. But they can still cause problems in some people.</a:t>
            </a:r>
          </a:p>
        </p:txBody>
      </p:sp>
    </p:spTree>
    <p:extLst>
      <p:ext uri="{BB962C8B-B14F-4D97-AF65-F5344CB8AC3E}">
        <p14:creationId xmlns:p14="http://schemas.microsoft.com/office/powerpoint/2010/main" val="25565713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509"/>
            <a:ext cx="10515600" cy="1325563"/>
          </a:xfrm>
        </p:spPr>
        <p:txBody>
          <a:bodyPr>
            <a:normAutofit fontScale="90000"/>
          </a:bodyPr>
          <a:lstStyle/>
          <a:p>
            <a:pPr algn="ctr"/>
            <a:r>
              <a:rPr lang="en-US" b="1" dirty="0" smtClean="0"/>
              <a:t/>
            </a:r>
            <a:br>
              <a:rPr lang="en-US" b="1" dirty="0" smtClean="0"/>
            </a:br>
            <a:r>
              <a:rPr lang="en-US" sz="4900" b="1" dirty="0" smtClean="0">
                <a:latin typeface="Cambria" panose="02040503050406030204" pitchFamily="18" charset="0"/>
              </a:rPr>
              <a:t>Discovery</a:t>
            </a:r>
            <a:r>
              <a:rPr lang="en-US" dirty="0"/>
              <a:t/>
            </a:r>
            <a:br>
              <a:rPr lang="en-US" dirty="0"/>
            </a:br>
            <a:endParaRPr lang="en-US" dirty="0"/>
          </a:p>
        </p:txBody>
      </p:sp>
      <p:sp>
        <p:nvSpPr>
          <p:cNvPr id="3" name="Content Placeholder 2"/>
          <p:cNvSpPr>
            <a:spLocks noGrp="1"/>
          </p:cNvSpPr>
          <p:nvPr>
            <p:ph idx="1"/>
          </p:nvPr>
        </p:nvSpPr>
        <p:spPr>
          <a:xfrm>
            <a:off x="491319" y="955343"/>
            <a:ext cx="11177517" cy="5786651"/>
          </a:xfrm>
        </p:spPr>
        <p:txBody>
          <a:bodyPr>
            <a:normAutofit fontScale="70000" lnSpcReduction="20000"/>
          </a:bodyPr>
          <a:lstStyle/>
          <a:p>
            <a:pPr algn="just">
              <a:lnSpc>
                <a:spcPct val="160000"/>
              </a:lnSpc>
            </a:pPr>
            <a:r>
              <a:rPr lang="en-US" sz="3400" dirty="0">
                <a:latin typeface="Cambria" panose="02040503050406030204" pitchFamily="18" charset="0"/>
              </a:rPr>
              <a:t>The idea of a </a:t>
            </a:r>
            <a:r>
              <a:rPr lang="en-US" sz="3400" dirty="0" smtClean="0">
                <a:solidFill>
                  <a:srgbClr val="FF0000"/>
                </a:solidFill>
                <a:latin typeface="Cambria" panose="02040503050406030204" pitchFamily="18" charset="0"/>
              </a:rPr>
              <a:t>magic bullet</a:t>
            </a:r>
            <a:r>
              <a:rPr lang="en-US" sz="3400" dirty="0" smtClean="0">
                <a:latin typeface="Cambria" panose="02040503050406030204" pitchFamily="18" charset="0"/>
              </a:rPr>
              <a:t> </a:t>
            </a:r>
            <a:r>
              <a:rPr lang="en-US" sz="3400" dirty="0">
                <a:latin typeface="Cambria" panose="02040503050406030204" pitchFamily="18" charset="0"/>
              </a:rPr>
              <a:t>was first proposed </a:t>
            </a:r>
            <a:r>
              <a:rPr lang="en-US" sz="3400" dirty="0" smtClean="0">
                <a:latin typeface="Cambria" panose="02040503050406030204" pitchFamily="18" charset="0"/>
              </a:rPr>
              <a:t>by </a:t>
            </a:r>
            <a:r>
              <a:rPr lang="en-US" sz="3400" dirty="0" smtClean="0">
                <a:solidFill>
                  <a:srgbClr val="FF0000"/>
                </a:solidFill>
                <a:latin typeface="Cambria" panose="02040503050406030204" pitchFamily="18" charset="0"/>
              </a:rPr>
              <a:t>Paul Ehrlich</a:t>
            </a:r>
            <a:r>
              <a:rPr lang="en-US" sz="3400" dirty="0" smtClean="0">
                <a:latin typeface="Cambria" panose="02040503050406030204" pitchFamily="18" charset="0"/>
              </a:rPr>
              <a:t>, </a:t>
            </a:r>
            <a:r>
              <a:rPr lang="en-US" sz="3400" dirty="0">
                <a:latin typeface="Cambria" panose="02040503050406030204" pitchFamily="18" charset="0"/>
              </a:rPr>
              <a:t>who, at the beginning of the 20</a:t>
            </a:r>
            <a:r>
              <a:rPr lang="en-US" sz="3400" baseline="30000" dirty="0">
                <a:latin typeface="Cambria" panose="02040503050406030204" pitchFamily="18" charset="0"/>
              </a:rPr>
              <a:t>th</a:t>
            </a:r>
            <a:r>
              <a:rPr lang="en-US" sz="3400" dirty="0">
                <a:latin typeface="Cambria" panose="02040503050406030204" pitchFamily="18" charset="0"/>
              </a:rPr>
              <a:t> century, postulated that, if a compound could be made that selectively targeted a disease-causing organism, then a toxin for that organism could be delivered along with the agent of selectivity. He </a:t>
            </a:r>
            <a:r>
              <a:rPr lang="en-US" sz="3400" dirty="0" smtClean="0">
                <a:latin typeface="Cambria" panose="02040503050406030204" pitchFamily="18" charset="0"/>
              </a:rPr>
              <a:t>and </a:t>
            </a:r>
            <a:r>
              <a:rPr lang="en-US" sz="3400" dirty="0" err="1" smtClean="0">
                <a:latin typeface="Cambria" panose="02040503050406030204" pitchFamily="18" charset="0"/>
              </a:rPr>
              <a:t>Elie</a:t>
            </a:r>
            <a:r>
              <a:rPr lang="en-US" sz="3400" dirty="0" smtClean="0">
                <a:latin typeface="Cambria" panose="02040503050406030204" pitchFamily="18" charset="0"/>
              </a:rPr>
              <a:t> Metchnikoff</a:t>
            </a:r>
            <a:r>
              <a:rPr lang="en-US" sz="3400" dirty="0">
                <a:latin typeface="Cambria" panose="02040503050406030204" pitchFamily="18" charset="0"/>
              </a:rPr>
              <a:t> </a:t>
            </a:r>
            <a:r>
              <a:rPr lang="en-US" sz="3400" dirty="0" smtClean="0">
                <a:latin typeface="Cambria" panose="02040503050406030204" pitchFamily="18" charset="0"/>
              </a:rPr>
              <a:t>received </a:t>
            </a:r>
            <a:r>
              <a:rPr lang="en-US" sz="3400" dirty="0">
                <a:latin typeface="Cambria" panose="02040503050406030204" pitchFamily="18" charset="0"/>
              </a:rPr>
              <a:t>the </a:t>
            </a:r>
            <a:r>
              <a:rPr lang="en-US" sz="3400" dirty="0" smtClean="0">
                <a:latin typeface="Cambria" panose="02040503050406030204" pitchFamily="18" charset="0"/>
              </a:rPr>
              <a:t>1908 Nobel Prize for Physiology and Medicine for </a:t>
            </a:r>
            <a:r>
              <a:rPr lang="en-US" sz="3400" dirty="0">
                <a:latin typeface="Cambria" panose="02040503050406030204" pitchFamily="18" charset="0"/>
              </a:rPr>
              <a:t>this work, which led to an </a:t>
            </a:r>
            <a:r>
              <a:rPr lang="en-US" sz="3400" dirty="0" smtClean="0">
                <a:latin typeface="Cambria" panose="02040503050406030204" pitchFamily="18" charset="0"/>
              </a:rPr>
              <a:t>effective syphilis [bacterial </a:t>
            </a:r>
            <a:r>
              <a:rPr lang="en-US" sz="3400" dirty="0">
                <a:latin typeface="Cambria" panose="02040503050406030204" pitchFamily="18" charset="0"/>
              </a:rPr>
              <a:t>skin infection] treatment by 1910.</a:t>
            </a:r>
          </a:p>
          <a:p>
            <a:pPr algn="just">
              <a:lnSpc>
                <a:spcPct val="160000"/>
              </a:lnSpc>
            </a:pPr>
            <a:r>
              <a:rPr lang="en-US" sz="3400" dirty="0">
                <a:latin typeface="Cambria" panose="02040503050406030204" pitchFamily="18" charset="0"/>
              </a:rPr>
              <a:t>In the 1970s, the B-cell cancer</a:t>
            </a:r>
            <a:r>
              <a:rPr lang="en-US" sz="3400" dirty="0" smtClean="0">
                <a:latin typeface="Cambria" panose="02040503050406030204" pitchFamily="18" charset="0"/>
              </a:rPr>
              <a:t>, multiple myeloma</a:t>
            </a:r>
            <a:r>
              <a:rPr lang="en-US" sz="3400" dirty="0">
                <a:latin typeface="Cambria" panose="02040503050406030204" pitchFamily="18" charset="0"/>
              </a:rPr>
              <a:t> </a:t>
            </a:r>
            <a:r>
              <a:rPr lang="en-US" sz="3400" dirty="0" smtClean="0">
                <a:latin typeface="Cambria" panose="02040503050406030204" pitchFamily="18" charset="0"/>
              </a:rPr>
              <a:t>[</a:t>
            </a:r>
            <a:r>
              <a:rPr lang="en-US" sz="3400" i="1" dirty="0" smtClean="0">
                <a:latin typeface="Cambria" panose="02040503050406030204" pitchFamily="18" charset="0"/>
              </a:rPr>
              <a:t>a </a:t>
            </a:r>
            <a:r>
              <a:rPr lang="en-US" sz="3400" i="1" dirty="0">
                <a:latin typeface="Cambria" panose="02040503050406030204" pitchFamily="18" charset="0"/>
              </a:rPr>
              <a:t>cancer of plasma cells, a type of white blood cells normally responsible for producing antibodies</a:t>
            </a:r>
            <a:r>
              <a:rPr lang="en-US" sz="3400" dirty="0">
                <a:latin typeface="Cambria" panose="02040503050406030204" pitchFamily="18" charset="0"/>
              </a:rPr>
              <a:t>] was known, and it was understood that these cancerous B-cells all produce a single type of </a:t>
            </a:r>
            <a:r>
              <a:rPr lang="en-US" sz="3400" dirty="0" smtClean="0">
                <a:latin typeface="Cambria" panose="02040503050406030204" pitchFamily="18" charset="0"/>
              </a:rPr>
              <a:t>antibody</a:t>
            </a:r>
            <a:endParaRPr lang="en-US" sz="3400" dirty="0">
              <a:latin typeface="Cambria" panose="02040503050406030204" pitchFamily="18" charset="0"/>
            </a:endParaRPr>
          </a:p>
          <a:p>
            <a:endParaRPr lang="en-US" dirty="0"/>
          </a:p>
        </p:txBody>
      </p:sp>
    </p:spTree>
    <p:extLst>
      <p:ext uri="{BB962C8B-B14F-4D97-AF65-F5344CB8AC3E}">
        <p14:creationId xmlns:p14="http://schemas.microsoft.com/office/powerpoint/2010/main" val="829364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7922"/>
            <a:ext cx="10515600" cy="5813947"/>
          </a:xfrm>
        </p:spPr>
        <p:txBody>
          <a:bodyPr>
            <a:normAutofit fontScale="92500" lnSpcReduction="10000"/>
          </a:bodyPr>
          <a:lstStyle/>
          <a:p>
            <a:pPr algn="just">
              <a:lnSpc>
                <a:spcPct val="150000"/>
              </a:lnSpc>
            </a:pPr>
            <a:r>
              <a:rPr lang="en-US" dirty="0" smtClean="0">
                <a:latin typeface="Cambria" panose="02040503050406030204" pitchFamily="18" charset="0"/>
              </a:rPr>
              <a:t>This was used to study the structure of antibodies, but it was not yet possible to produce identical antibodies specific to a given antigen</a:t>
            </a:r>
            <a:r>
              <a:rPr lang="en-US" dirty="0">
                <a:latin typeface="Cambria" panose="02040503050406030204" pitchFamily="18" charset="0"/>
              </a:rPr>
              <a:t>.</a:t>
            </a:r>
            <a:r>
              <a:rPr lang="en-US" dirty="0" smtClean="0">
                <a:latin typeface="Cambria" panose="02040503050406030204" pitchFamily="18" charset="0"/>
              </a:rPr>
              <a:t> Building on the work of many others, in 1975, Georges Kohler and Cesar Milstein succeeded in making fusions of myeloma cell lines with B cells to produce </a:t>
            </a:r>
            <a:r>
              <a:rPr lang="en-US" dirty="0" err="1" smtClean="0">
                <a:latin typeface="Cambria" panose="02040503050406030204" pitchFamily="18" charset="0"/>
              </a:rPr>
              <a:t>hybrodomas</a:t>
            </a:r>
            <a:r>
              <a:rPr lang="en-US" dirty="0" smtClean="0">
                <a:latin typeface="Cambria" panose="02040503050406030204" pitchFamily="18" charset="0"/>
              </a:rPr>
              <a:t> that made antibodies to known antigens and that were immortalized. They shared the Nobel Prize for Physiology and Medicine in 1984 for the discovery. In 1988, Greg Winter and his team pioneered the techniques to humanize monoclonal antibodies, removing the reactions that many monoclonal antibodies caused in some patients.</a:t>
            </a:r>
            <a:endParaRPr lang="en-US" dirty="0">
              <a:latin typeface="Cambria" panose="02040503050406030204" pitchFamily="18" charset="0"/>
            </a:endParaRPr>
          </a:p>
        </p:txBody>
      </p:sp>
    </p:spTree>
    <p:extLst>
      <p:ext uri="{BB962C8B-B14F-4D97-AF65-F5344CB8AC3E}">
        <p14:creationId xmlns:p14="http://schemas.microsoft.com/office/powerpoint/2010/main" val="2151099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
            </a:r>
            <a:br>
              <a:rPr lang="en-US" b="1" dirty="0" smtClean="0"/>
            </a:br>
            <a:r>
              <a:rPr lang="en-US" b="1" dirty="0" err="1" smtClean="0">
                <a:latin typeface="Cambria" panose="02040503050406030204" pitchFamily="18" charset="0"/>
              </a:rPr>
              <a:t>Hybridoma</a:t>
            </a:r>
            <a:r>
              <a:rPr lang="en-US" b="1" dirty="0" smtClean="0">
                <a:latin typeface="Cambria" panose="02040503050406030204" pitchFamily="18" charset="0"/>
              </a:rPr>
              <a:t> </a:t>
            </a:r>
            <a:r>
              <a:rPr lang="en-US" b="1" dirty="0">
                <a:latin typeface="Cambria" panose="02040503050406030204" pitchFamily="18" charset="0"/>
              </a:rPr>
              <a:t>cell production</a:t>
            </a:r>
            <a:br>
              <a:rPr lang="en-US" b="1" dirty="0">
                <a:latin typeface="Cambria" panose="02040503050406030204" pitchFamily="18" charset="0"/>
              </a:rPr>
            </a:br>
            <a:endParaRPr lang="en-US" dirty="0">
              <a:latin typeface="Cambria" panose="02040503050406030204" pitchFamily="18" charset="0"/>
            </a:endParaRPr>
          </a:p>
        </p:txBody>
      </p:sp>
      <p:sp>
        <p:nvSpPr>
          <p:cNvPr id="3" name="Content Placeholder 2"/>
          <p:cNvSpPr>
            <a:spLocks noGrp="1"/>
          </p:cNvSpPr>
          <p:nvPr>
            <p:ph idx="1"/>
          </p:nvPr>
        </p:nvSpPr>
        <p:spPr>
          <a:xfrm>
            <a:off x="838200" y="1405720"/>
            <a:ext cx="10515600" cy="5227092"/>
          </a:xfrm>
        </p:spPr>
        <p:txBody>
          <a:bodyPr>
            <a:normAutofit fontScale="92500"/>
          </a:bodyPr>
          <a:lstStyle/>
          <a:p>
            <a:pPr algn="just">
              <a:lnSpc>
                <a:spcPct val="150000"/>
              </a:lnSpc>
            </a:pPr>
            <a:r>
              <a:rPr lang="en-US" dirty="0">
                <a:solidFill>
                  <a:srgbClr val="FF0000"/>
                </a:solidFill>
                <a:latin typeface="Cambria" panose="02040503050406030204" pitchFamily="18" charset="0"/>
              </a:rPr>
              <a:t>HAT Medium </a:t>
            </a:r>
            <a:r>
              <a:rPr lang="en-US" dirty="0">
                <a:latin typeface="Cambria" panose="02040503050406030204" pitchFamily="18" charset="0"/>
              </a:rPr>
              <a:t>(Hypoxanthine </a:t>
            </a:r>
            <a:r>
              <a:rPr lang="en-US" dirty="0" err="1">
                <a:latin typeface="Cambria" panose="02040503050406030204" pitchFamily="18" charset="0"/>
              </a:rPr>
              <a:t>Aminopterin</a:t>
            </a:r>
            <a:r>
              <a:rPr lang="en-US" dirty="0">
                <a:latin typeface="Cambria" panose="02040503050406030204" pitchFamily="18" charset="0"/>
              </a:rPr>
              <a:t> Thymidine) is a selection medium for mammalian cell </a:t>
            </a:r>
            <a:r>
              <a:rPr lang="en-US" dirty="0" smtClean="0">
                <a:latin typeface="Cambria" panose="02040503050406030204" pitchFamily="18" charset="0"/>
              </a:rPr>
              <a:t>culture </a:t>
            </a:r>
            <a:r>
              <a:rPr lang="en-US" dirty="0">
                <a:latin typeface="Cambria" panose="02040503050406030204" pitchFamily="18" charset="0"/>
              </a:rPr>
              <a:t>which relies on the combination of: </a:t>
            </a:r>
          </a:p>
          <a:p>
            <a:pPr lvl="0" algn="just">
              <a:lnSpc>
                <a:spcPct val="150000"/>
              </a:lnSpc>
            </a:pPr>
            <a:r>
              <a:rPr lang="en-US" dirty="0" err="1">
                <a:solidFill>
                  <a:srgbClr val="FF0000"/>
                </a:solidFill>
                <a:latin typeface="Cambria" panose="02040503050406030204" pitchFamily="18" charset="0"/>
              </a:rPr>
              <a:t>Aminopterin</a:t>
            </a:r>
            <a:r>
              <a:rPr lang="en-US" dirty="0">
                <a:latin typeface="Cambria" panose="02040503050406030204" pitchFamily="18" charset="0"/>
              </a:rPr>
              <a:t>, a drug that acts as a powerful folate metabolism inhibitor by inhibiting </a:t>
            </a:r>
            <a:r>
              <a:rPr lang="en-US" dirty="0" err="1">
                <a:latin typeface="Cambria" panose="02040503050406030204" pitchFamily="18" charset="0"/>
              </a:rPr>
              <a:t>dihydrofolate</a:t>
            </a:r>
            <a:r>
              <a:rPr lang="en-US" dirty="0">
                <a:latin typeface="Cambria" panose="02040503050406030204" pitchFamily="18" charset="0"/>
              </a:rPr>
              <a:t> </a:t>
            </a:r>
            <a:r>
              <a:rPr lang="en-US" dirty="0" err="1">
                <a:latin typeface="Cambria" panose="02040503050406030204" pitchFamily="18" charset="0"/>
              </a:rPr>
              <a:t>reductase</a:t>
            </a:r>
            <a:endParaRPr lang="en-US" dirty="0">
              <a:latin typeface="Cambria" panose="02040503050406030204" pitchFamily="18" charset="0"/>
            </a:endParaRPr>
          </a:p>
          <a:p>
            <a:pPr lvl="0" algn="just">
              <a:lnSpc>
                <a:spcPct val="150000"/>
              </a:lnSpc>
            </a:pPr>
            <a:r>
              <a:rPr lang="en-US" dirty="0">
                <a:solidFill>
                  <a:srgbClr val="FF0000"/>
                </a:solidFill>
                <a:latin typeface="Cambria" panose="02040503050406030204" pitchFamily="18" charset="0"/>
              </a:rPr>
              <a:t>Hypoxanthine</a:t>
            </a:r>
            <a:r>
              <a:rPr lang="en-US" dirty="0">
                <a:latin typeface="Cambria" panose="02040503050406030204" pitchFamily="18" charset="0"/>
              </a:rPr>
              <a:t> (a purine derivative)</a:t>
            </a:r>
          </a:p>
          <a:p>
            <a:pPr lvl="0" algn="just">
              <a:lnSpc>
                <a:spcPct val="150000"/>
              </a:lnSpc>
            </a:pPr>
            <a:r>
              <a:rPr lang="en-US" dirty="0">
                <a:solidFill>
                  <a:srgbClr val="FF0000"/>
                </a:solidFill>
                <a:latin typeface="Cambria" panose="02040503050406030204" pitchFamily="18" charset="0"/>
              </a:rPr>
              <a:t>Thymidine</a:t>
            </a:r>
            <a:r>
              <a:rPr lang="en-US" dirty="0">
                <a:latin typeface="Cambria" panose="02040503050406030204" pitchFamily="18" charset="0"/>
              </a:rPr>
              <a:t> (a </a:t>
            </a:r>
            <a:r>
              <a:rPr lang="en-US" dirty="0" err="1">
                <a:latin typeface="Cambria" panose="02040503050406030204" pitchFamily="18" charset="0"/>
              </a:rPr>
              <a:t>deoxynucleoside</a:t>
            </a:r>
            <a:r>
              <a:rPr lang="en-US" dirty="0">
                <a:latin typeface="Cambria" panose="02040503050406030204" pitchFamily="18" charset="0"/>
              </a:rPr>
              <a:t>) which are intermediates in DNA synthesis. </a:t>
            </a:r>
          </a:p>
          <a:p>
            <a:endParaRPr lang="en-US" dirty="0"/>
          </a:p>
        </p:txBody>
      </p:sp>
    </p:spTree>
    <p:extLst>
      <p:ext uri="{BB962C8B-B14F-4D97-AF65-F5344CB8AC3E}">
        <p14:creationId xmlns:p14="http://schemas.microsoft.com/office/powerpoint/2010/main" val="2769393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7922"/>
            <a:ext cx="10515600" cy="5895833"/>
          </a:xfrm>
        </p:spPr>
        <p:txBody>
          <a:bodyPr>
            <a:normAutofit lnSpcReduction="10000"/>
          </a:bodyPr>
          <a:lstStyle/>
          <a:p>
            <a:pPr algn="just">
              <a:lnSpc>
                <a:spcPct val="150000"/>
              </a:lnSpc>
            </a:pPr>
            <a:r>
              <a:rPr lang="en-US" dirty="0">
                <a:latin typeface="Cambria" panose="02040503050406030204" pitchFamily="18" charset="0"/>
              </a:rPr>
              <a:t>The trick is that </a:t>
            </a:r>
            <a:r>
              <a:rPr lang="en-US" dirty="0" err="1">
                <a:latin typeface="Cambria" panose="02040503050406030204" pitchFamily="18" charset="0"/>
              </a:rPr>
              <a:t>aminopterin</a:t>
            </a:r>
            <a:r>
              <a:rPr lang="en-US" dirty="0">
                <a:latin typeface="Cambria" panose="02040503050406030204" pitchFamily="18" charset="0"/>
              </a:rPr>
              <a:t> blocks DNA de novo synthesis, which is absolutely required for cell division to proceed, but hypoxanthine and thymidine provide cells with the raw material to evade the blockage (the salvage pathway), if they have the right enzymes, which means having functioning copies of the genes that encode them</a:t>
            </a:r>
            <a:r>
              <a:rPr lang="en-US" dirty="0" smtClean="0">
                <a:latin typeface="Cambria" panose="02040503050406030204" pitchFamily="18" charset="0"/>
              </a:rPr>
              <a:t>.</a:t>
            </a:r>
          </a:p>
          <a:p>
            <a:pPr algn="just">
              <a:lnSpc>
                <a:spcPct val="150000"/>
              </a:lnSpc>
            </a:pPr>
            <a:r>
              <a:rPr lang="en-US" dirty="0">
                <a:latin typeface="Cambria" panose="02040503050406030204" pitchFamily="18" charset="0"/>
              </a:rPr>
              <a:t>The enzyme </a:t>
            </a:r>
            <a:r>
              <a:rPr lang="en-US" dirty="0" err="1">
                <a:solidFill>
                  <a:srgbClr val="FF0000"/>
                </a:solidFill>
                <a:latin typeface="Cambria" panose="02040503050406030204" pitchFamily="18" charset="0"/>
              </a:rPr>
              <a:t>dihydrofolate</a:t>
            </a:r>
            <a:r>
              <a:rPr lang="en-US" dirty="0">
                <a:solidFill>
                  <a:srgbClr val="FF0000"/>
                </a:solidFill>
                <a:latin typeface="Cambria" panose="02040503050406030204" pitchFamily="18" charset="0"/>
              </a:rPr>
              <a:t> </a:t>
            </a:r>
            <a:r>
              <a:rPr lang="en-US" dirty="0" err="1">
                <a:solidFill>
                  <a:srgbClr val="FF0000"/>
                </a:solidFill>
                <a:latin typeface="Cambria" panose="02040503050406030204" pitchFamily="18" charset="0"/>
              </a:rPr>
              <a:t>reductase</a:t>
            </a:r>
            <a:r>
              <a:rPr lang="en-US" dirty="0">
                <a:latin typeface="Cambria" panose="02040503050406030204" pitchFamily="18" charset="0"/>
              </a:rPr>
              <a:t>, which produces Tetra Hydro Folate (THF) by the reduction of </a:t>
            </a:r>
            <a:r>
              <a:rPr lang="en-US" dirty="0" err="1">
                <a:latin typeface="Cambria" panose="02040503050406030204" pitchFamily="18" charset="0"/>
              </a:rPr>
              <a:t>dihydrofolate</a:t>
            </a:r>
            <a:r>
              <a:rPr lang="en-US" dirty="0">
                <a:latin typeface="Cambria" panose="02040503050406030204" pitchFamily="18" charset="0"/>
              </a:rPr>
              <a:t>, is specifically </a:t>
            </a:r>
            <a:r>
              <a:rPr lang="en-US" dirty="0">
                <a:solidFill>
                  <a:srgbClr val="FF0000"/>
                </a:solidFill>
                <a:latin typeface="Cambria" panose="02040503050406030204" pitchFamily="18" charset="0"/>
              </a:rPr>
              <a:t>blocked by </a:t>
            </a:r>
            <a:r>
              <a:rPr lang="en-US" dirty="0" err="1">
                <a:solidFill>
                  <a:srgbClr val="FF0000"/>
                </a:solidFill>
                <a:latin typeface="Cambria" panose="02040503050406030204" pitchFamily="18" charset="0"/>
              </a:rPr>
              <a:t>aminopterin</a:t>
            </a:r>
            <a:r>
              <a:rPr lang="en-US" dirty="0">
                <a:latin typeface="Cambria" panose="02040503050406030204" pitchFamily="18" charset="0"/>
              </a:rPr>
              <a:t>.</a:t>
            </a:r>
          </a:p>
          <a:p>
            <a:endParaRPr lang="en-US" dirty="0"/>
          </a:p>
        </p:txBody>
      </p:sp>
    </p:spTree>
    <p:extLst>
      <p:ext uri="{BB962C8B-B14F-4D97-AF65-F5344CB8AC3E}">
        <p14:creationId xmlns:p14="http://schemas.microsoft.com/office/powerpoint/2010/main" val="929064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2262"/>
            <a:ext cx="10515600" cy="6196083"/>
          </a:xfrm>
        </p:spPr>
        <p:txBody>
          <a:bodyPr>
            <a:normAutofit fontScale="92500" lnSpcReduction="10000"/>
          </a:bodyPr>
          <a:lstStyle/>
          <a:p>
            <a:pPr algn="just">
              <a:lnSpc>
                <a:spcPct val="150000"/>
              </a:lnSpc>
            </a:pPr>
            <a:r>
              <a:rPr lang="en-US" dirty="0">
                <a:latin typeface="Cambria" panose="02040503050406030204" pitchFamily="18" charset="0"/>
              </a:rPr>
              <a:t>One of the important targets for cellular reproduction is </a:t>
            </a:r>
            <a:r>
              <a:rPr lang="en-US" dirty="0" err="1">
                <a:latin typeface="Cambria" panose="02040503050406030204" pitchFamily="18" charset="0"/>
              </a:rPr>
              <a:t>Thymidylate</a:t>
            </a:r>
            <a:r>
              <a:rPr lang="en-US" dirty="0">
                <a:latin typeface="Cambria" panose="02040503050406030204" pitchFamily="18" charset="0"/>
              </a:rPr>
              <a:t> Synthase (Tetra Hydro Folate is a cofactor), which creates Thymidine Monophosphate (TMP) from </a:t>
            </a:r>
            <a:r>
              <a:rPr lang="en-US" dirty="0" err="1">
                <a:latin typeface="Cambria" panose="02040503050406030204" pitchFamily="18" charset="0"/>
              </a:rPr>
              <a:t>Deoxy</a:t>
            </a:r>
            <a:r>
              <a:rPr lang="en-US" dirty="0">
                <a:latin typeface="Cambria" panose="02040503050406030204" pitchFamily="18" charset="0"/>
              </a:rPr>
              <a:t> </a:t>
            </a:r>
            <a:r>
              <a:rPr lang="en-US" dirty="0" err="1">
                <a:latin typeface="Cambria" panose="02040503050406030204" pitchFamily="18" charset="0"/>
              </a:rPr>
              <a:t>Uridine</a:t>
            </a:r>
            <a:r>
              <a:rPr lang="en-US" dirty="0">
                <a:latin typeface="Cambria" panose="02040503050406030204" pitchFamily="18" charset="0"/>
              </a:rPr>
              <a:t> Monophosphate (</a:t>
            </a:r>
            <a:r>
              <a:rPr lang="en-US" dirty="0" err="1">
                <a:latin typeface="Cambria" panose="02040503050406030204" pitchFamily="18" charset="0"/>
              </a:rPr>
              <a:t>dUMP</a:t>
            </a:r>
            <a:r>
              <a:rPr lang="en-US" dirty="0">
                <a:latin typeface="Cambria" panose="02040503050406030204" pitchFamily="18" charset="0"/>
              </a:rPr>
              <a:t>). By additional phosphorylation reactions (by Thymidine Kinase), TMP can be used to make Thymidine Tri Phosphate (TTP), one of the four nucleotide precursors that are used by DNA polymerase to create DNA. Without the THF required to convert </a:t>
            </a:r>
            <a:r>
              <a:rPr lang="en-US" dirty="0" err="1">
                <a:latin typeface="Cambria" panose="02040503050406030204" pitchFamily="18" charset="0"/>
              </a:rPr>
              <a:t>dUMP</a:t>
            </a:r>
            <a:r>
              <a:rPr lang="en-US" dirty="0">
                <a:latin typeface="Cambria" panose="02040503050406030204" pitchFamily="18" charset="0"/>
              </a:rPr>
              <a:t>, there can be no TTP, and DNA synthesis cannot proceed, unless TMP can be produced from another source. The alternative source is the Thymidine present in the HAT medium that can be absorbed by the cells and phosphorylated by Thymidine Kinase (TK) into TMP.</a:t>
            </a:r>
          </a:p>
          <a:p>
            <a:endParaRPr lang="en-US" dirty="0"/>
          </a:p>
        </p:txBody>
      </p:sp>
    </p:spTree>
    <p:extLst>
      <p:ext uri="{BB962C8B-B14F-4D97-AF65-F5344CB8AC3E}">
        <p14:creationId xmlns:p14="http://schemas.microsoft.com/office/powerpoint/2010/main" val="15366003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8740"/>
            <a:ext cx="10515600" cy="5508223"/>
          </a:xfrm>
        </p:spPr>
        <p:txBody>
          <a:bodyPr>
            <a:normAutofit/>
          </a:bodyPr>
          <a:lstStyle/>
          <a:p>
            <a:pPr algn="just">
              <a:lnSpc>
                <a:spcPct val="150000"/>
              </a:lnSpc>
            </a:pPr>
            <a:r>
              <a:rPr lang="en-US" dirty="0">
                <a:latin typeface="Cambria" panose="02040503050406030204" pitchFamily="18" charset="0"/>
              </a:rPr>
              <a:t>The synthesis of IMP, (precursor to GMP and GTP, and to AMP and ATP) also requires THF, and also can be bypassed. In this case Hypoxanthine Guanine </a:t>
            </a:r>
            <a:r>
              <a:rPr lang="en-US" dirty="0" err="1">
                <a:latin typeface="Cambria" panose="02040503050406030204" pitchFamily="18" charset="0"/>
              </a:rPr>
              <a:t>Phosphoribosyl</a:t>
            </a:r>
            <a:r>
              <a:rPr lang="en-US" dirty="0">
                <a:latin typeface="Cambria" panose="02040503050406030204" pitchFamily="18" charset="0"/>
              </a:rPr>
              <a:t> </a:t>
            </a:r>
            <a:r>
              <a:rPr lang="en-US" dirty="0" err="1">
                <a:latin typeface="Cambria" panose="02040503050406030204" pitchFamily="18" charset="0"/>
              </a:rPr>
              <a:t>Transferase</a:t>
            </a:r>
            <a:r>
              <a:rPr lang="en-US" dirty="0">
                <a:latin typeface="Cambria" panose="02040503050406030204" pitchFamily="18" charset="0"/>
              </a:rPr>
              <a:t> (HGPRT) reacts hypoxanthine absorbed from the medium with PRPP (</a:t>
            </a:r>
            <a:r>
              <a:rPr lang="en-US" b="1" dirty="0" err="1">
                <a:latin typeface="Cambria" panose="02040503050406030204" pitchFamily="18" charset="0"/>
              </a:rPr>
              <a:t>Phosphoribosyl</a:t>
            </a:r>
            <a:r>
              <a:rPr lang="en-US" b="1" dirty="0">
                <a:latin typeface="Cambria" panose="02040503050406030204" pitchFamily="18" charset="0"/>
              </a:rPr>
              <a:t> pyrophosphate</a:t>
            </a:r>
            <a:r>
              <a:rPr lang="en-US" dirty="0">
                <a:latin typeface="Cambria" panose="02040503050406030204" pitchFamily="18" charset="0"/>
              </a:rPr>
              <a:t>), liberating pyrophosphate, to produce IMP by a salvage pathway.</a:t>
            </a:r>
          </a:p>
          <a:p>
            <a:pPr algn="just">
              <a:lnSpc>
                <a:spcPct val="150000"/>
              </a:lnSpc>
            </a:pPr>
            <a:r>
              <a:rPr lang="en-US" dirty="0">
                <a:latin typeface="Cambria" panose="02040503050406030204" pitchFamily="18" charset="0"/>
              </a:rPr>
              <a:t>Therefore, the use of HAT medium for cell culture is a form of artificial selection for cells containing working TK and HGPRT</a:t>
            </a:r>
          </a:p>
        </p:txBody>
      </p:sp>
    </p:spTree>
    <p:extLst>
      <p:ext uri="{BB962C8B-B14F-4D97-AF65-F5344CB8AC3E}">
        <p14:creationId xmlns:p14="http://schemas.microsoft.com/office/powerpoint/2010/main" val="9519880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1136</Words>
  <Application>Microsoft Office PowerPoint</Application>
  <PresentationFormat>Widescreen</PresentationFormat>
  <Paragraphs>54</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Cambria</vt:lpstr>
      <vt:lpstr>Office Theme</vt:lpstr>
      <vt:lpstr>Monoclonal Antibodies </vt:lpstr>
      <vt:lpstr>PowerPoint Presentation</vt:lpstr>
      <vt:lpstr>PowerPoint Presentation</vt:lpstr>
      <vt:lpstr> Discovery </vt:lpstr>
      <vt:lpstr>PowerPoint Presentation</vt:lpstr>
      <vt:lpstr> Hybridoma cell production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Purification of monoclonal antibodies </vt:lpstr>
      <vt:lpstr>PowerPoint Presentation</vt:lpstr>
      <vt:lpstr>Types of Monoclonal Antibodies </vt:lpstr>
      <vt:lpstr>PowerPoint Presentation</vt:lpstr>
      <vt:lpstr>PowerPoint Presentation</vt:lpstr>
      <vt:lpstr> Conjugated monoclonal antibodies </vt:lpstr>
      <vt:lpstr>PowerPoint Presentation</vt:lpstr>
      <vt:lpstr>PowerPoint Presentation</vt:lpstr>
      <vt:lpstr>Chemolabeled antibodies</vt:lpstr>
      <vt:lpstr>PowerPoint Presentation</vt:lpstr>
      <vt:lpstr>PowerPoint Presentation</vt:lpstr>
      <vt:lpstr>PowerPoint Presentation</vt:lpstr>
      <vt:lpstr> Biospecific monoclonal antibodies </vt:lpstr>
      <vt:lpstr> Possible side effects of monoclonal antibodies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Monoclonal Antibodies </dc:title>
  <dc:creator>Dr Ibrar</dc:creator>
  <cp:lastModifiedBy>Dr Ibrar</cp:lastModifiedBy>
  <cp:revision>9</cp:revision>
  <dcterms:created xsi:type="dcterms:W3CDTF">2020-04-14T09:34:42Z</dcterms:created>
  <dcterms:modified xsi:type="dcterms:W3CDTF">2020-04-14T10:57:20Z</dcterms:modified>
</cp:coreProperties>
</file>